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sldIdLst>
    <p:sldId id="256" r:id="rId5"/>
    <p:sldId id="259" r:id="rId6"/>
    <p:sldId id="288" r:id="rId7"/>
    <p:sldId id="265" r:id="rId8"/>
    <p:sldId id="261" r:id="rId9"/>
    <p:sldId id="287" r:id="rId10"/>
    <p:sldId id="289" r:id="rId11"/>
    <p:sldId id="266" r:id="rId12"/>
    <p:sldId id="267" r:id="rId13"/>
    <p:sldId id="269" r:id="rId14"/>
    <p:sldId id="286" r:id="rId15"/>
    <p:sldId id="271" r:id="rId16"/>
    <p:sldId id="284" r:id="rId17"/>
    <p:sldId id="282" r:id="rId18"/>
    <p:sldId id="264" r:id="rId1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73"/>
    <p:restoredTop sz="96327"/>
  </p:normalViewPr>
  <p:slideViewPr>
    <p:cSldViewPr snapToGrid="0" snapToObjects="1">
      <p:cViewPr varScale="1">
        <p:scale>
          <a:sx n="77" d="100"/>
          <a:sy n="77" d="100"/>
        </p:scale>
        <p:origin x="7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30.10.2023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30.10.2023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30.10.2023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30.10.2023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30.10.2023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30.10.2023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30.10.2023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30.10.2023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kola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zaskol.cz/" TargetMode="External"/><Relationship Id="rId2" Type="http://schemas.openxmlformats.org/officeDocument/2006/relationships/hyperlink" Target="http://www.zkola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smt.cz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1028316" cy="2070017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70000"/>
              </a:lnSpc>
            </a:pPr>
            <a:r>
              <a:rPr lang="cs-CZ" sz="4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cs-CZ" sz="4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PŘIJÍMACÍ </a:t>
            </a:r>
            <a:r>
              <a:rPr lang="cs-CZ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ŘÍZENÍ PRO </a:t>
            </a:r>
            <a:r>
              <a:rPr lang="cs-CZ" sz="4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ŠKOLNÍ ROK </a:t>
            </a:r>
            <a:br>
              <a:rPr lang="cs-CZ" sz="4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cs-CZ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2024/2025</a:t>
            </a:r>
            <a:r>
              <a:rPr lang="cs-CZ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cs-CZ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cs-CZ" sz="40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2442575"/>
            <a:ext cx="9144000" cy="3369502"/>
          </a:xfrm>
        </p:spPr>
        <p:txBody>
          <a:bodyPr anchor="t">
            <a:normAutofit fontScale="47500" lnSpcReduction="20000"/>
          </a:bodyPr>
          <a:lstStyle/>
          <a:p>
            <a:r>
              <a:rPr lang="cs-CZ" sz="6500" b="1" u="sng" dirty="0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Seminář výchovných poradců ZŠ</a:t>
            </a:r>
          </a:p>
          <a:p>
            <a:endParaRPr lang="cs-CZ" sz="6500" b="1" dirty="0" smtClean="0">
              <a:cs typeface="Arial" panose="020B0604020202020204" pitchFamily="34" charset="0"/>
            </a:endParaRPr>
          </a:p>
          <a:p>
            <a:r>
              <a:rPr lang="cs-CZ" sz="6500" b="1" dirty="0" smtClean="0">
                <a:cs typeface="Arial" panose="020B0604020202020204" pitchFamily="34" charset="0"/>
              </a:rPr>
              <a:t>Zlín </a:t>
            </a:r>
            <a:r>
              <a:rPr lang="cs-CZ" sz="6500" b="1" dirty="0">
                <a:cs typeface="Arial" panose="020B0604020202020204" pitchFamily="34" charset="0"/>
              </a:rPr>
              <a:t>31. 10. </a:t>
            </a:r>
            <a:r>
              <a:rPr lang="cs-CZ" sz="6500" b="1" dirty="0" smtClean="0">
                <a:cs typeface="Arial" panose="020B0604020202020204" pitchFamily="34" charset="0"/>
              </a:rPr>
              <a:t>2023</a:t>
            </a:r>
            <a:endParaRPr lang="cs-CZ" altLang="cs-CZ" sz="6500" b="1" dirty="0" smtClean="0">
              <a:cs typeface="Arial" panose="020B0604020202020204" pitchFamily="34" charset="0"/>
            </a:endParaRPr>
          </a:p>
          <a:p>
            <a:pPr algn="l"/>
            <a:r>
              <a:rPr lang="cs-CZ" sz="6500" b="1" dirty="0" smtClean="0">
                <a:cs typeface="Arial" panose="020B0604020202020204" pitchFamily="34" charset="0"/>
              </a:rPr>
              <a:t>Vsetín 31. 10. 2023</a:t>
            </a:r>
          </a:p>
          <a:p>
            <a:r>
              <a:rPr lang="cs-CZ" altLang="cs-CZ" sz="6500" b="1" dirty="0" smtClean="0">
                <a:cs typeface="Arial" panose="020B0604020202020204" pitchFamily="34" charset="0"/>
              </a:rPr>
              <a:t>Kroměříž </a:t>
            </a:r>
            <a:r>
              <a:rPr lang="cs-CZ" altLang="cs-CZ" sz="6500" b="1" dirty="0">
                <a:cs typeface="Arial" panose="020B0604020202020204" pitchFamily="34" charset="0"/>
              </a:rPr>
              <a:t>1. 11. </a:t>
            </a:r>
            <a:r>
              <a:rPr lang="cs-CZ" altLang="cs-CZ" sz="6500" b="1" dirty="0" smtClean="0">
                <a:cs typeface="Arial" panose="020B0604020202020204" pitchFamily="34" charset="0"/>
              </a:rPr>
              <a:t>2023</a:t>
            </a:r>
            <a:endParaRPr lang="cs-CZ" sz="6500" b="1" dirty="0" smtClean="0">
              <a:cs typeface="Arial" panose="020B0604020202020204" pitchFamily="34" charset="0"/>
            </a:endParaRPr>
          </a:p>
          <a:p>
            <a:pPr algn="l"/>
            <a:r>
              <a:rPr lang="cs-CZ" sz="6500" b="1" dirty="0" smtClean="0">
                <a:cs typeface="Arial" panose="020B0604020202020204" pitchFamily="34" charset="0"/>
              </a:rPr>
              <a:t>Valašské Meziříčí 2. 11. 2023</a:t>
            </a:r>
          </a:p>
          <a:p>
            <a:pPr algn="l"/>
            <a:r>
              <a:rPr lang="cs-CZ" sz="6500" b="1" dirty="0" smtClean="0">
                <a:cs typeface="Arial" panose="020B0604020202020204" pitchFamily="34" charset="0"/>
              </a:rPr>
              <a:t>Uherské Hradiště 2. 11. 2023</a:t>
            </a:r>
          </a:p>
          <a:p>
            <a:pPr algn="l"/>
            <a:endParaRPr lang="cs-CZ" sz="6500" b="1" dirty="0" smtClean="0">
              <a:cs typeface="Arial" panose="020B0604020202020204" pitchFamily="34" charset="0"/>
            </a:endParaRPr>
          </a:p>
          <a:p>
            <a:pPr algn="l"/>
            <a:endParaRPr lang="cs-CZ" dirty="0" smtClean="0">
              <a:latin typeface="+mj-lt"/>
            </a:endParaRPr>
          </a:p>
          <a:p>
            <a:pPr algn="l"/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40493"/>
            <a:ext cx="11264900" cy="48391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u="sng" dirty="0" smtClean="0"/>
              <a:t>Výrazné odchylky oproti 1. a 2. kolu </a:t>
            </a:r>
            <a:endParaRPr lang="cs-CZ" u="sng" dirty="0" smtClean="0"/>
          </a:p>
          <a:p>
            <a:r>
              <a:rPr lang="cs-CZ" b="1" dirty="0" smtClean="0"/>
              <a:t>3. a další kola </a:t>
            </a:r>
            <a:r>
              <a:rPr lang="cs-CZ" dirty="0" smtClean="0"/>
              <a:t>zůstávají výlučně </a:t>
            </a:r>
            <a:r>
              <a:rPr lang="cs-CZ" b="1" dirty="0" smtClean="0">
                <a:solidFill>
                  <a:srgbClr val="FF0000"/>
                </a:solidFill>
              </a:rPr>
              <a:t>v kompetenci ředitele školy</a:t>
            </a:r>
            <a:r>
              <a:rPr lang="cs-CZ" dirty="0" smtClean="0"/>
              <a:t>;</a:t>
            </a:r>
          </a:p>
          <a:p>
            <a:r>
              <a:rPr lang="cs-CZ" dirty="0" smtClean="0"/>
              <a:t>Přihlásit se může uchazeč, který </a:t>
            </a:r>
            <a:r>
              <a:rPr lang="cs-CZ" b="1" dirty="0" smtClean="0">
                <a:solidFill>
                  <a:srgbClr val="FF0000"/>
                </a:solidFill>
              </a:rPr>
              <a:t>nebyl přijat </a:t>
            </a:r>
            <a:r>
              <a:rPr lang="cs-CZ" dirty="0" smtClean="0"/>
              <a:t>v žádném předchozím kole nebo se </a:t>
            </a:r>
            <a:r>
              <a:rPr lang="cs-CZ" b="1" dirty="0" smtClean="0">
                <a:solidFill>
                  <a:srgbClr val="FF0000"/>
                </a:solidFill>
              </a:rPr>
              <a:t>vzdal práva na přijetí</a:t>
            </a:r>
            <a:r>
              <a:rPr lang="cs-CZ" dirty="0" smtClean="0"/>
              <a:t>;</a:t>
            </a:r>
          </a:p>
          <a:p>
            <a:r>
              <a:rPr lang="cs-CZ" dirty="0" smtClean="0"/>
              <a:t>Přihlášky se </a:t>
            </a:r>
            <a:r>
              <a:rPr lang="cs-CZ" b="1" dirty="0" smtClean="0"/>
              <a:t>neumožňuje</a:t>
            </a:r>
            <a:r>
              <a:rPr lang="cs-CZ" dirty="0" smtClean="0"/>
              <a:t> podávat </a:t>
            </a:r>
            <a:r>
              <a:rPr lang="cs-CZ" b="1" dirty="0" smtClean="0"/>
              <a:t>prostřednictvím elektronického systému;</a:t>
            </a:r>
          </a:p>
          <a:p>
            <a:r>
              <a:rPr lang="cs-CZ" dirty="0" smtClean="0"/>
              <a:t>Není jednotný termín zveřejnění, </a:t>
            </a:r>
            <a:r>
              <a:rPr lang="cs-CZ" b="1" dirty="0" smtClean="0">
                <a:solidFill>
                  <a:srgbClr val="FF0000"/>
                </a:solidFill>
              </a:rPr>
              <a:t>rozhodnutí se vyhotovuje písemně</a:t>
            </a:r>
            <a:r>
              <a:rPr lang="cs-CZ" dirty="0" smtClean="0"/>
              <a:t>;</a:t>
            </a:r>
          </a:p>
          <a:p>
            <a:r>
              <a:rPr lang="cs-CZ" b="1" dirty="0" smtClean="0"/>
              <a:t>Lze podat odvolání </a:t>
            </a:r>
            <a:r>
              <a:rPr lang="cs-CZ" dirty="0" smtClean="0"/>
              <a:t>ve lhůtě 3 pracovních dnů ode dne oznámení rozhodnutí;</a:t>
            </a:r>
          </a:p>
          <a:p>
            <a:r>
              <a:rPr lang="cs-CZ" dirty="0" smtClean="0"/>
              <a:t>Přijatý uchazeč </a:t>
            </a:r>
            <a:r>
              <a:rPr lang="cs-CZ" b="1" dirty="0" smtClean="0"/>
              <a:t>potvrzuje úmysl stát se žákem školy </a:t>
            </a:r>
            <a:r>
              <a:rPr lang="cs-CZ" b="1" dirty="0" smtClean="0">
                <a:solidFill>
                  <a:srgbClr val="FF0000"/>
                </a:solidFill>
              </a:rPr>
              <a:t>písemným vyjádřením</a:t>
            </a:r>
            <a:r>
              <a:rPr lang="cs-CZ" dirty="0" smtClean="0"/>
              <a:t> do 7 dnů ode dne oznámení.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3. a další kola přijímacího </a:t>
            </a:r>
            <a:r>
              <a:rPr lang="cs-CZ" sz="3600" u="sng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řízení</a:t>
            </a:r>
            <a:r>
              <a:rPr lang="cs-CZ" sz="36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3600" spc="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(návrh</a:t>
            </a:r>
            <a:r>
              <a:rPr lang="cs-CZ" sz="3600" spc="5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)</a:t>
            </a: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880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38102"/>
            <a:ext cx="11264900" cy="4841523"/>
          </a:xfrm>
        </p:spPr>
        <p:txBody>
          <a:bodyPr>
            <a:noAutofit/>
          </a:bodyPr>
          <a:lstStyle/>
          <a:p>
            <a:pPr lvl="0" algn="just">
              <a:spcBef>
                <a:spcPts val="600"/>
              </a:spcBef>
            </a:pPr>
            <a:r>
              <a:rPr lang="cs-CZ" sz="2600" b="1" dirty="0" smtClean="0"/>
              <a:t>Podávání přihlášek </a:t>
            </a:r>
            <a:r>
              <a:rPr lang="cs-CZ" sz="2600" dirty="0" smtClean="0"/>
              <a:t>-</a:t>
            </a:r>
            <a:r>
              <a:rPr lang="cs-CZ" sz="2600" b="1" dirty="0" smtClean="0"/>
              <a:t> </a:t>
            </a:r>
            <a:r>
              <a:rPr lang="cs-CZ" sz="2600" dirty="0" smtClean="0"/>
              <a:t>dle dosavadní právní úpravy </a:t>
            </a:r>
            <a:r>
              <a:rPr lang="cs-CZ" sz="2600" b="1" dirty="0" smtClean="0"/>
              <a:t>do 30. 11. 2023</a:t>
            </a:r>
            <a:r>
              <a:rPr lang="cs-CZ" sz="2600" dirty="0" smtClean="0"/>
              <a:t>;</a:t>
            </a:r>
          </a:p>
          <a:p>
            <a:pPr lvl="0" algn="just">
              <a:spcBef>
                <a:spcPts val="600"/>
              </a:spcBef>
            </a:pPr>
            <a:r>
              <a:rPr lang="cs-CZ" sz="2600" b="1" dirty="0" smtClean="0"/>
              <a:t>Zaslání sdělení o výsledku TZ </a:t>
            </a:r>
            <a:r>
              <a:rPr lang="cs-CZ" sz="2600" dirty="0" smtClean="0"/>
              <a:t>- dle dosavadní právní úpravy               </a:t>
            </a:r>
            <a:r>
              <a:rPr lang="cs-CZ" sz="2600" b="1" dirty="0" smtClean="0"/>
              <a:t>do 20. 1. 2024</a:t>
            </a:r>
            <a:r>
              <a:rPr lang="cs-CZ" sz="2600" dirty="0" smtClean="0"/>
              <a:t>, </a:t>
            </a:r>
            <a:r>
              <a:rPr lang="cs-CZ" sz="2600" b="1" dirty="0" smtClean="0"/>
              <a:t>GSP do 20. 2. 2024</a:t>
            </a:r>
            <a:r>
              <a:rPr lang="cs-CZ" sz="2600" dirty="0" smtClean="0"/>
              <a:t>;</a:t>
            </a:r>
          </a:p>
          <a:p>
            <a:pPr algn="just">
              <a:spcBef>
                <a:spcPts val="600"/>
              </a:spcBef>
            </a:pPr>
            <a:r>
              <a:rPr lang="cs-CZ" sz="2600" b="1" dirty="0" smtClean="0"/>
              <a:t>Zveřejnění seznamu s pořadím </a:t>
            </a:r>
            <a:r>
              <a:rPr lang="cs-CZ" sz="2600" dirty="0" smtClean="0"/>
              <a:t>- dle dosavadní právní úpravy             </a:t>
            </a:r>
            <a:r>
              <a:rPr lang="cs-CZ" sz="2600" b="1" dirty="0" smtClean="0"/>
              <a:t>do 15. 2. 2024</a:t>
            </a:r>
            <a:r>
              <a:rPr lang="cs-CZ" sz="2600" dirty="0" smtClean="0"/>
              <a:t>.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cs-CZ" sz="2600" dirty="0" smtClean="0"/>
              <a:t>----------------------------------------------------------------------------------------------------</a:t>
            </a:r>
            <a:endParaRPr lang="cs-CZ" sz="2600" spc="5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cs-CZ" sz="2600" b="1" spc="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Návrh</a:t>
            </a:r>
            <a:endParaRPr lang="cs-CZ" sz="2600" b="1" dirty="0" smtClean="0"/>
          </a:p>
          <a:p>
            <a:pPr lvl="0" algn="just">
              <a:spcBef>
                <a:spcPts val="600"/>
              </a:spcBef>
            </a:pPr>
            <a:r>
              <a:rPr lang="cs-CZ" sz="2600" dirty="0" smtClean="0"/>
              <a:t>Uchazeč má </a:t>
            </a:r>
            <a:r>
              <a:rPr lang="cs-CZ" sz="2600" b="1" dirty="0" smtClean="0">
                <a:solidFill>
                  <a:srgbClr val="FF0000"/>
                </a:solidFill>
              </a:rPr>
              <a:t>právo změnit </a:t>
            </a:r>
            <a:r>
              <a:rPr lang="cs-CZ" sz="2600" b="1" u="sng" dirty="0" smtClean="0">
                <a:solidFill>
                  <a:srgbClr val="FF0000"/>
                </a:solidFill>
              </a:rPr>
              <a:t>pořadí všech oborů</a:t>
            </a:r>
            <a:r>
              <a:rPr lang="cs-CZ" sz="2600" dirty="0" smtClean="0"/>
              <a:t>, do kterých se přihlásil </a:t>
            </a:r>
            <a:r>
              <a:rPr lang="cs-CZ" sz="2600" b="1" dirty="0" smtClean="0"/>
              <a:t>do 15. 3. 2024 </a:t>
            </a:r>
            <a:r>
              <a:rPr lang="cs-CZ" sz="2600" dirty="0" smtClean="0"/>
              <a:t>- podáním nové přihlášky dle novelizovaného zákona (nelze změnit obor, do kterého se přihlásil);</a:t>
            </a:r>
          </a:p>
          <a:p>
            <a:pPr lvl="0" algn="just">
              <a:spcBef>
                <a:spcPts val="600"/>
              </a:spcBef>
            </a:pPr>
            <a:r>
              <a:rPr lang="cs-CZ" sz="2600" b="1" dirty="0" smtClean="0"/>
              <a:t>Dokončení </a:t>
            </a:r>
            <a:r>
              <a:rPr lang="cs-CZ" sz="2600" b="1" dirty="0"/>
              <a:t>přijímacího </a:t>
            </a:r>
            <a:r>
              <a:rPr lang="cs-CZ" sz="2600" b="1" dirty="0" smtClean="0"/>
              <a:t>řízení </a:t>
            </a:r>
            <a:r>
              <a:rPr lang="cs-CZ" sz="2600" dirty="0" smtClean="0"/>
              <a:t>včetně vyhodnocení, </a:t>
            </a:r>
            <a:r>
              <a:rPr lang="cs-CZ" sz="2600" b="1" dirty="0" smtClean="0">
                <a:solidFill>
                  <a:srgbClr val="FF0000"/>
                </a:solidFill>
              </a:rPr>
              <a:t>na kterou školu bude uchazeč přijat</a:t>
            </a:r>
            <a:r>
              <a:rPr lang="cs-CZ" sz="2600" dirty="0" smtClean="0"/>
              <a:t>, </a:t>
            </a:r>
            <a:r>
              <a:rPr lang="cs-CZ" sz="2600" dirty="0"/>
              <a:t>se bude řídit </a:t>
            </a:r>
            <a:r>
              <a:rPr lang="cs-CZ" sz="2600" b="1" dirty="0">
                <a:solidFill>
                  <a:srgbClr val="FF0000"/>
                </a:solidFill>
              </a:rPr>
              <a:t>novou právní </a:t>
            </a:r>
            <a:r>
              <a:rPr lang="cs-CZ" sz="2600" b="1" dirty="0" smtClean="0">
                <a:solidFill>
                  <a:srgbClr val="FF0000"/>
                </a:solidFill>
              </a:rPr>
              <a:t>úpravou</a:t>
            </a:r>
            <a:r>
              <a:rPr lang="cs-CZ" sz="2600" dirty="0" smtClean="0"/>
              <a:t>.</a:t>
            </a:r>
            <a:endParaRPr lang="cs-CZ" sz="2600" dirty="0"/>
          </a:p>
          <a:p>
            <a:pPr>
              <a:spcAft>
                <a:spcPts val="1500"/>
              </a:spcAft>
            </a:pPr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Obory s talentovou zkouškou, konzervatoř</a:t>
            </a:r>
          </a:p>
        </p:txBody>
      </p:sp>
    </p:spTree>
    <p:extLst>
      <p:ext uri="{BB962C8B-B14F-4D97-AF65-F5344CB8AC3E}">
        <p14:creationId xmlns:p14="http://schemas.microsoft.com/office/powerpoint/2010/main" val="2880823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cs-CZ" sz="2600" b="1" u="sng" dirty="0"/>
              <a:t>Uchazeči se speciálními vzdělávacími potřebami </a:t>
            </a:r>
            <a:endParaRPr lang="cs-CZ" sz="2600" u="sng" dirty="0"/>
          </a:p>
          <a:p>
            <a:pPr marL="0" lvl="0" indent="0" algn="just" eaLnBrk="0" hangingPunct="0">
              <a:spcBef>
                <a:spcPct val="20000"/>
              </a:spcBef>
              <a:buClr>
                <a:schemeClr val="folHlink"/>
              </a:buClr>
              <a:buSzPct val="90000"/>
              <a:buNone/>
            </a:pPr>
            <a:r>
              <a:rPr lang="cs-CZ" sz="2600" dirty="0" smtClean="0"/>
              <a:t>Jsou upraveny podmínky přijímacího řízení a uzpůsobeno konání přijímací zkoušky podle </a:t>
            </a:r>
            <a:r>
              <a:rPr lang="cs-CZ" sz="2600" b="1" dirty="0" smtClean="0"/>
              <a:t>doporučení školského poradenského zařízení. </a:t>
            </a:r>
            <a:r>
              <a:rPr lang="cs-CZ" sz="2600" dirty="0" smtClean="0"/>
              <a:t>Upravit </a:t>
            </a:r>
            <a:r>
              <a:rPr lang="cs-CZ" sz="2600" dirty="0"/>
              <a:t>podmínky lze pouze na základě předchozího </a:t>
            </a:r>
            <a:r>
              <a:rPr lang="cs-CZ" sz="2600" u="sng" dirty="0"/>
              <a:t>informovaného </a:t>
            </a:r>
            <a:r>
              <a:rPr lang="cs-CZ" sz="2600" u="sng" dirty="0" smtClean="0"/>
              <a:t>souhlasu</a:t>
            </a:r>
            <a:r>
              <a:rPr lang="cs-CZ" sz="2600" dirty="0"/>
              <a:t> </a:t>
            </a:r>
            <a:r>
              <a:rPr lang="cs-CZ" sz="2600" dirty="0" smtClean="0"/>
              <a:t>(projednání nejpozději 10 </a:t>
            </a:r>
            <a:r>
              <a:rPr lang="cs-CZ" sz="2600" dirty="0"/>
              <a:t>dní před konáním zkoušky</a:t>
            </a:r>
            <a:r>
              <a:rPr lang="cs-CZ" sz="2600" dirty="0" smtClean="0"/>
              <a:t>).</a:t>
            </a:r>
          </a:p>
          <a:p>
            <a:pPr marL="0" lvl="0" indent="0" algn="just" eaLnBrk="0" hangingPunct="0">
              <a:spcBef>
                <a:spcPct val="20000"/>
              </a:spcBef>
              <a:buClr>
                <a:schemeClr val="folHlink"/>
              </a:buClr>
              <a:buSzPct val="90000"/>
              <a:buNone/>
            </a:pPr>
            <a:endParaRPr lang="cs-CZ" sz="2600" dirty="0"/>
          </a:p>
          <a:p>
            <a:pPr algn="just" eaLnBrk="0" hangingPunct="0">
              <a:spcBef>
                <a:spcPct val="20000"/>
              </a:spcBef>
              <a:buSzPct val="90000"/>
            </a:pPr>
            <a:r>
              <a:rPr lang="cs-CZ" sz="2600" b="1" u="sng" dirty="0"/>
              <a:t>Osoby podle § 20 odst. 4 ŠZ</a:t>
            </a:r>
          </a:p>
          <a:p>
            <a:pPr marL="0" lvl="0" indent="0" algn="just" eaLnBrk="0" hangingPunct="0">
              <a:spcBef>
                <a:spcPct val="20000"/>
              </a:spcBef>
              <a:buClr>
                <a:schemeClr val="folHlink"/>
              </a:buClr>
              <a:buSzPct val="90000"/>
              <a:buNone/>
            </a:pPr>
            <a:r>
              <a:rPr lang="cs-CZ" sz="2600" u="sng" dirty="0"/>
              <a:t>Na žádost</a:t>
            </a:r>
            <a:r>
              <a:rPr lang="cs-CZ" sz="2600" dirty="0"/>
              <a:t> je umožněno promíjet přijímací zkoušku </a:t>
            </a:r>
            <a:r>
              <a:rPr lang="cs-CZ" sz="2600" u="sng" dirty="0"/>
              <a:t>z českého jazyka</a:t>
            </a:r>
            <a:r>
              <a:rPr lang="cs-CZ" sz="2600" dirty="0"/>
              <a:t>  osobám, které získaly předchozí vzdělání ve škole mimo území České republiky. Při přijímacím řízení se znalost u těchto osob ověřuje </a:t>
            </a:r>
            <a:r>
              <a:rPr lang="cs-CZ" sz="2600" dirty="0" smtClean="0"/>
              <a:t>pohovorem. </a:t>
            </a:r>
            <a:endParaRPr lang="cs-CZ" b="1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49630"/>
            <a:ext cx="11264900" cy="1149084"/>
          </a:xfrm>
        </p:spPr>
        <p:txBody>
          <a:bodyPr>
            <a:no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Forma JPZ u uchazečů se SVP a osob podle § 20 odst. 4</a:t>
            </a:r>
            <a:b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140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27967"/>
            <a:ext cx="11264900" cy="4851658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cs-CZ" sz="2600" b="1" u="sng" dirty="0" smtClean="0"/>
              <a:t>„Podpora </a:t>
            </a:r>
            <a:r>
              <a:rPr lang="cs-CZ" sz="2600" b="1" u="sng" dirty="0"/>
              <a:t>řemesel v odborném školství“</a:t>
            </a:r>
          </a:p>
          <a:p>
            <a:pPr lvl="0" algn="just"/>
            <a:r>
              <a:rPr lang="cs-CZ" sz="2600" dirty="0"/>
              <a:t>Aktuálně zařazeno celkem </a:t>
            </a:r>
            <a:r>
              <a:rPr lang="cs-CZ" sz="2600" b="1" dirty="0"/>
              <a:t>19 oborů vzdělání </a:t>
            </a:r>
            <a:r>
              <a:rPr lang="cs-CZ" sz="2600" dirty="0"/>
              <a:t>(převážně stavební a strojírenské obory, dále zařazeny obory - Truhlář, Tiskař na polygrafických strojích, Knihař)	</a:t>
            </a:r>
          </a:p>
          <a:p>
            <a:pPr lvl="0" algn="just"/>
            <a:r>
              <a:rPr lang="cs-CZ" sz="2600" dirty="0"/>
              <a:t>Žáci obdrží finanční příspěvek z rozpočtu ZK:</a:t>
            </a:r>
          </a:p>
          <a:p>
            <a:pPr lvl="0" algn="just"/>
            <a:r>
              <a:rPr lang="cs-CZ" sz="2600" dirty="0"/>
              <a:t>    (při splnění stanovených podmínek)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cs-CZ" sz="2600" dirty="0"/>
              <a:t>1. roč. - 300 Kč/</a:t>
            </a:r>
            <a:r>
              <a:rPr lang="cs-CZ" sz="2600" dirty="0" err="1"/>
              <a:t>měs</a:t>
            </a:r>
            <a:r>
              <a:rPr lang="cs-CZ" sz="2600" dirty="0"/>
              <a:t>., za vyznamenání na konci roku 1 500Kč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cs-CZ" sz="2600" dirty="0"/>
              <a:t>2. roč. - 400 Kč/</a:t>
            </a:r>
            <a:r>
              <a:rPr lang="cs-CZ" sz="2600" dirty="0" err="1"/>
              <a:t>měs</a:t>
            </a:r>
            <a:r>
              <a:rPr lang="cs-CZ" sz="2600" dirty="0"/>
              <a:t>., za vyznamenání na konci roku 2 500Kč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cs-CZ" sz="2600" dirty="0"/>
              <a:t>3. roč. - 500 Kč/</a:t>
            </a:r>
            <a:r>
              <a:rPr lang="cs-CZ" sz="2600" dirty="0" err="1"/>
              <a:t>měs</a:t>
            </a:r>
            <a:r>
              <a:rPr lang="cs-CZ" sz="2600" dirty="0"/>
              <a:t>., za vyznamenání na konci roku 3 000Kč</a:t>
            </a:r>
          </a:p>
          <a:p>
            <a:pPr algn="just"/>
            <a:r>
              <a:rPr lang="cs-CZ" sz="2600" b="1" dirty="0"/>
              <a:t>Přehled</a:t>
            </a:r>
            <a:r>
              <a:rPr lang="cs-CZ" sz="2600" dirty="0"/>
              <a:t> podporovaných oborů a </a:t>
            </a:r>
            <a:r>
              <a:rPr lang="cs-CZ" sz="2600" b="1" dirty="0"/>
              <a:t>podmínky</a:t>
            </a:r>
            <a:r>
              <a:rPr lang="cs-CZ" sz="2600" dirty="0"/>
              <a:t> pro vyplácení příspěvků jsou uveřejněny na </a:t>
            </a:r>
            <a:r>
              <a:rPr lang="cs-CZ" sz="2600" dirty="0">
                <a:hlinkClick r:id="rId2"/>
              </a:rPr>
              <a:t>www.zkola.cz</a:t>
            </a:r>
            <a:r>
              <a:rPr lang="cs-CZ" sz="2600" dirty="0"/>
              <a:t> v sekci „Podpora řemesel v odborném školství“.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Podpora odborného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2306222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340285"/>
            <a:ext cx="11264900" cy="4939340"/>
          </a:xfrm>
        </p:spPr>
        <p:txBody>
          <a:bodyPr>
            <a:noAutofit/>
          </a:bodyPr>
          <a:lstStyle/>
          <a:p>
            <a:pPr marL="0" indent="0">
              <a:buSzPct val="75000"/>
              <a:buNone/>
            </a:pPr>
            <a:r>
              <a:rPr lang="cs-CZ" sz="2600" b="1" dirty="0"/>
              <a:t>Informační a vzdělávací portál Zlínského kraje </a:t>
            </a:r>
            <a:r>
              <a:rPr lang="cs-CZ" sz="2600" dirty="0">
                <a:solidFill>
                  <a:srgbClr val="FF0000"/>
                </a:solidFill>
                <a:hlinkClick r:id="rId2"/>
              </a:rPr>
              <a:t>www.zkola.cz</a:t>
            </a:r>
            <a:endParaRPr lang="cs-CZ" sz="2600" dirty="0">
              <a:solidFill>
                <a:srgbClr val="FF0000"/>
              </a:solidFill>
            </a:endParaRPr>
          </a:p>
          <a:p>
            <a:pPr marL="1084263" lvl="0" indent="-457200"/>
            <a:r>
              <a:rPr lang="cs-CZ" sz="2600" dirty="0"/>
              <a:t>Kalendář dnů otevřených </a:t>
            </a:r>
            <a:r>
              <a:rPr lang="cs-CZ" sz="2600" dirty="0" smtClean="0"/>
              <a:t>dveří</a:t>
            </a:r>
            <a:endParaRPr lang="cs-CZ" sz="2600" dirty="0"/>
          </a:p>
          <a:p>
            <a:pPr marL="1084263" lvl="0" indent="-457200" algn="just"/>
            <a:r>
              <a:rPr lang="cs-CZ" sz="2600" dirty="0"/>
              <a:t>Elektronická publikace „Kam na školu ve Zlínském kraji</a:t>
            </a:r>
            <a:r>
              <a:rPr lang="cs-CZ" sz="2600" dirty="0" smtClean="0"/>
              <a:t>“</a:t>
            </a:r>
            <a:endParaRPr lang="cs-CZ" sz="2600" dirty="0"/>
          </a:p>
          <a:p>
            <a:pPr marL="1084263" lvl="0" indent="-457200" algn="just"/>
            <a:r>
              <a:rPr lang="cs-CZ" sz="2600" dirty="0"/>
              <a:t>Podpora řemesel v odborném </a:t>
            </a:r>
            <a:r>
              <a:rPr lang="cs-CZ" sz="2600" dirty="0" smtClean="0"/>
              <a:t>školství</a:t>
            </a:r>
            <a:endParaRPr lang="cs-CZ" sz="2600" dirty="0"/>
          </a:p>
          <a:p>
            <a:pPr marL="1084263" indent="-457200" algn="just"/>
            <a:r>
              <a:rPr lang="cs-CZ" sz="2600" dirty="0" smtClean="0"/>
              <a:t>Burza </a:t>
            </a:r>
            <a:r>
              <a:rPr lang="cs-CZ" sz="2600" dirty="0"/>
              <a:t>škol </a:t>
            </a:r>
            <a:r>
              <a:rPr lang="cs-CZ" sz="2600" dirty="0" smtClean="0">
                <a:hlinkClick r:id="rId3"/>
              </a:rPr>
              <a:t>www.burzaskol.cz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V oblasti přijímacího řízení </a:t>
            </a:r>
            <a:r>
              <a:rPr lang="cs-CZ" sz="2600" b="1" dirty="0"/>
              <a:t>doporučujeme dále sledovat</a:t>
            </a:r>
            <a:r>
              <a:rPr lang="cs-CZ" sz="2600" dirty="0"/>
              <a:t>:</a:t>
            </a:r>
            <a:endParaRPr lang="cs-CZ" sz="2600" b="1" dirty="0">
              <a:solidFill>
                <a:schemeClr val="hlink"/>
              </a:solidFill>
            </a:endParaRPr>
          </a:p>
          <a:p>
            <a:pPr marL="1084263" indent="-457200"/>
            <a:r>
              <a:rPr lang="cs-CZ" sz="2600" dirty="0"/>
              <a:t>sekci Přehled školských předpisů / zákony, vyhlášky a nařízení vlády na </a:t>
            </a:r>
            <a:r>
              <a:rPr lang="cs-CZ" sz="2600" dirty="0">
                <a:hlinkClick r:id="rId2"/>
              </a:rPr>
              <a:t>www.zkola.cz</a:t>
            </a:r>
            <a:r>
              <a:rPr lang="cs-CZ" sz="2600" dirty="0"/>
              <a:t> </a:t>
            </a:r>
          </a:p>
          <a:p>
            <a:pPr marL="1084263" indent="-457200"/>
            <a:r>
              <a:rPr lang="cs-CZ" sz="2600" dirty="0"/>
              <a:t>www jednotlivých středních </a:t>
            </a:r>
            <a:r>
              <a:rPr lang="cs-CZ" sz="2600" dirty="0" smtClean="0"/>
              <a:t>škol</a:t>
            </a:r>
            <a:endParaRPr lang="cs-CZ" sz="2600" dirty="0"/>
          </a:p>
          <a:p>
            <a:pPr marL="1084263" indent="-457200"/>
            <a:r>
              <a:rPr lang="cs-CZ" sz="2600" dirty="0">
                <a:hlinkClick r:id="rId4"/>
              </a:rPr>
              <a:t>www.msmt.cz</a:t>
            </a:r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550653"/>
            <a:ext cx="11264900" cy="931325"/>
          </a:xfrm>
        </p:spPr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Informační zdroje</a:t>
            </a:r>
          </a:p>
        </p:txBody>
      </p:sp>
    </p:spTree>
    <p:extLst>
      <p:ext uri="{BB962C8B-B14F-4D97-AF65-F5344CB8AC3E}">
        <p14:creationId xmlns:p14="http://schemas.microsoft.com/office/powerpoint/2010/main" val="137041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10685318" cy="3022600"/>
          </a:xfrm>
        </p:spPr>
        <p:txBody>
          <a:bodyPr/>
          <a:lstStyle/>
          <a:p>
            <a:r>
              <a:rPr lang="cs-CZ" sz="66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cs-CZ" sz="66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66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cs-CZ" sz="66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54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Děkujeme za </a:t>
            </a:r>
            <a:r>
              <a:rPr lang="cs-CZ" sz="54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Pracovníci </a:t>
            </a:r>
            <a:r>
              <a:rPr lang="cs-CZ" dirty="0"/>
              <a:t>OŠMS, oddělení organizační a správní</a:t>
            </a:r>
          </a:p>
          <a:p>
            <a:r>
              <a:rPr lang="cs-CZ" dirty="0" smtClean="0"/>
              <a:t>Krajský </a:t>
            </a:r>
            <a:r>
              <a:rPr lang="cs-CZ" dirty="0"/>
              <a:t>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</a:t>
            </a:r>
            <a:r>
              <a:rPr lang="cs-CZ" dirty="0" smtClean="0"/>
              <a:t>761 </a:t>
            </a:r>
            <a:r>
              <a:rPr lang="cs-CZ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87484"/>
            <a:ext cx="11477700" cy="4592141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 smtClean="0"/>
              <a:t>Digitalizace procesu přijímacího řízení </a:t>
            </a:r>
            <a:r>
              <a:rPr lang="cs-CZ" dirty="0" smtClean="0"/>
              <a:t>s možností podání přihlášky         v listinné podobě;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 smtClean="0"/>
              <a:t>Zvýšení </a:t>
            </a:r>
            <a:r>
              <a:rPr lang="cs-CZ" b="1" dirty="0"/>
              <a:t>počtu podaných přihlášek </a:t>
            </a:r>
            <a:r>
              <a:rPr lang="cs-CZ" dirty="0"/>
              <a:t>pro 1. a 2. kolo</a:t>
            </a:r>
            <a:r>
              <a:rPr lang="cs-CZ" dirty="0" smtClean="0"/>
              <a:t>;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 smtClean="0"/>
              <a:t>Závazná prioritizace </a:t>
            </a:r>
            <a:r>
              <a:rPr lang="cs-CZ" dirty="0" smtClean="0"/>
              <a:t>pořadí škol v přihlášce;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dirty="0"/>
              <a:t>Automatické </a:t>
            </a:r>
            <a:r>
              <a:rPr lang="cs-CZ" b="1" dirty="0"/>
              <a:t>přijetí</a:t>
            </a:r>
            <a:r>
              <a:rPr lang="cs-CZ" dirty="0"/>
              <a:t> do zvolené školy </a:t>
            </a:r>
            <a:r>
              <a:rPr lang="cs-CZ" dirty="0" smtClean="0"/>
              <a:t>dle </a:t>
            </a:r>
            <a:r>
              <a:rPr lang="cs-CZ" b="1" dirty="0" smtClean="0"/>
              <a:t>preferencí</a:t>
            </a:r>
            <a:r>
              <a:rPr lang="cs-CZ" dirty="0" smtClean="0"/>
              <a:t> </a:t>
            </a:r>
            <a:r>
              <a:rPr lang="cs-CZ" dirty="0"/>
              <a:t>a zároveň výsledků přijímacího </a:t>
            </a:r>
            <a:r>
              <a:rPr lang="cs-CZ" dirty="0" smtClean="0"/>
              <a:t>řízení na školu/obor </a:t>
            </a:r>
            <a:r>
              <a:rPr lang="cs-CZ" b="1" dirty="0" smtClean="0"/>
              <a:t>nejvýše v pořadí</a:t>
            </a:r>
            <a:r>
              <a:rPr lang="cs-CZ" dirty="0" smtClean="0"/>
              <a:t>;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 smtClean="0"/>
              <a:t>Zrušení zápisových lístků</a:t>
            </a:r>
            <a:r>
              <a:rPr lang="cs-CZ" dirty="0"/>
              <a:t> </a:t>
            </a:r>
            <a:r>
              <a:rPr lang="cs-CZ" dirty="0" smtClean="0"/>
              <a:t>(pozor u oborů s TZ; ZŠ vydávají do konce listopadu);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 smtClean="0"/>
              <a:t>Hodnocení </a:t>
            </a:r>
            <a:r>
              <a:rPr lang="cs-CZ" b="1" dirty="0"/>
              <a:t>předchozího vzdělávání </a:t>
            </a:r>
            <a:r>
              <a:rPr lang="cs-CZ" dirty="0"/>
              <a:t>přestává být povinnou součástí kritérií, </a:t>
            </a:r>
            <a:r>
              <a:rPr lang="cs-CZ" b="1" dirty="0"/>
              <a:t>zůstává jako </a:t>
            </a:r>
            <a:r>
              <a:rPr lang="cs-CZ" b="1" dirty="0" smtClean="0"/>
              <a:t>možnost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spcAft>
                <a:spcPts val="1000"/>
              </a:spcAft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38663A9B-CB12-4737-9318-93B1754C1B03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sz="40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Změny v přijímacím </a:t>
            </a:r>
            <a:r>
              <a:rPr lang="cs-CZ" sz="4000" u="sng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řízení</a:t>
            </a:r>
            <a:r>
              <a:rPr lang="cs-CZ" sz="40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4000" spc="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(návrh)</a:t>
            </a:r>
            <a:r>
              <a:rPr lang="cs-CZ" dirty="0">
                <a:solidFill>
                  <a:srgbClr val="FF0000"/>
                </a:solidFill>
              </a:rPr>
              <a:t/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363287"/>
            <a:ext cx="11264900" cy="4916338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cs-CZ" b="1" u="sng" dirty="0">
                <a:solidFill>
                  <a:srgbClr val="FF0000"/>
                </a:solidFill>
              </a:rPr>
              <a:t>Připravovaná právní úprava přijímacího řízení</a:t>
            </a:r>
          </a:p>
          <a:p>
            <a:pPr>
              <a:spcAft>
                <a:spcPts val="1000"/>
              </a:spcAft>
            </a:pPr>
            <a:r>
              <a:rPr lang="cs-CZ" b="1" dirty="0">
                <a:solidFill>
                  <a:srgbClr val="FF0000"/>
                </a:solidFill>
              </a:rPr>
              <a:t>zákon č. 561/2004 Sb.</a:t>
            </a:r>
            <a:r>
              <a:rPr lang="cs-CZ" dirty="0">
                <a:solidFill>
                  <a:srgbClr val="FF0000"/>
                </a:solidFill>
              </a:rPr>
              <a:t>,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(školský zákon), ve znění pozdějších předpisů (sněmovní tisk </a:t>
            </a:r>
            <a:r>
              <a:rPr lang="cs-CZ" dirty="0" smtClean="0">
                <a:solidFill>
                  <a:srgbClr val="FF0000"/>
                </a:solidFill>
              </a:rPr>
              <a:t>551/0);</a:t>
            </a:r>
            <a:endParaRPr lang="cs-CZ" dirty="0">
              <a:solidFill>
                <a:srgbClr val="FF0000"/>
              </a:solidFill>
            </a:endParaRPr>
          </a:p>
          <a:p>
            <a:pPr>
              <a:spcAft>
                <a:spcPts val="1000"/>
              </a:spcAft>
            </a:pPr>
            <a:r>
              <a:rPr lang="cs-CZ" b="1" dirty="0">
                <a:solidFill>
                  <a:srgbClr val="FF0000"/>
                </a:solidFill>
              </a:rPr>
              <a:t>n</a:t>
            </a:r>
            <a:r>
              <a:rPr lang="cs-CZ" b="1" smtClean="0">
                <a:solidFill>
                  <a:srgbClr val="FF0000"/>
                </a:solidFill>
              </a:rPr>
              <a:t>ahrazení </a:t>
            </a:r>
            <a:r>
              <a:rPr lang="cs-CZ" b="1" dirty="0" smtClean="0">
                <a:solidFill>
                  <a:srgbClr val="FF0000"/>
                </a:solidFill>
              </a:rPr>
              <a:t>novým předpisem - vyhláška </a:t>
            </a:r>
            <a:r>
              <a:rPr lang="cs-CZ" b="1" dirty="0">
                <a:solidFill>
                  <a:srgbClr val="FF0000"/>
                </a:solidFill>
              </a:rPr>
              <a:t>č. 353/2016 Sb.</a:t>
            </a:r>
            <a:r>
              <a:rPr lang="cs-CZ" dirty="0">
                <a:solidFill>
                  <a:srgbClr val="FF0000"/>
                </a:solidFill>
              </a:rPr>
              <a:t>, o přijímacím řízení ke střednímu vzdělávání, ve znění pozdějších předpisů</a:t>
            </a:r>
            <a:r>
              <a:rPr lang="cs-CZ" dirty="0" smtClean="0">
                <a:solidFill>
                  <a:srgbClr val="FF0000"/>
                </a:solidFill>
              </a:rPr>
              <a:t>;</a:t>
            </a:r>
            <a:endParaRPr lang="cs-CZ" b="1" dirty="0" smtClean="0"/>
          </a:p>
          <a:p>
            <a:pPr>
              <a:spcAft>
                <a:spcPts val="1000"/>
              </a:spcAft>
            </a:pPr>
            <a:r>
              <a:rPr lang="cs-CZ" b="1" dirty="0" smtClean="0"/>
              <a:t>zákon </a:t>
            </a:r>
            <a:r>
              <a:rPr lang="cs-CZ" b="1" dirty="0"/>
              <a:t>č. 500/2004 Sb.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(správní řád), ve znění pozdějších předpisů;</a:t>
            </a:r>
          </a:p>
          <a:p>
            <a:pPr>
              <a:spcAft>
                <a:spcPts val="1000"/>
              </a:spcAft>
            </a:pPr>
            <a:r>
              <a:rPr lang="cs-CZ" b="1" dirty="0"/>
              <a:t>nařízení vlády č. 211/2010 Sb.</a:t>
            </a:r>
            <a:r>
              <a:rPr lang="cs-CZ" dirty="0"/>
              <a:t>, o soustavě oborů vzdělání v základním, středním a vyšším odborném vzdělávání, ve znění pozdějších předpisů; </a:t>
            </a:r>
          </a:p>
          <a:p>
            <a:pPr>
              <a:spcAft>
                <a:spcPts val="1000"/>
              </a:spcAft>
            </a:pPr>
            <a:r>
              <a:rPr lang="cs-CZ" b="1" dirty="0"/>
              <a:t>zákon č. 67/2022 Sb.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o opatřeních v oblasti školství v souvislosti                         s ozbrojeným konfliktem na území Ukrajiny vyvolaným invazí vojsk Ruské   federace, v platném znění. 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355325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98713"/>
            <a:ext cx="11264900" cy="5276654"/>
          </a:xfrm>
        </p:spPr>
        <p:txBody>
          <a:bodyPr>
            <a:normAutofit fontScale="77500" lnSpcReduction="20000"/>
          </a:bodyPr>
          <a:lstStyle/>
          <a:p>
            <a:endParaRPr lang="cs-CZ" sz="3400" b="1" dirty="0" smtClean="0"/>
          </a:p>
          <a:p>
            <a:r>
              <a:rPr lang="cs-CZ" sz="3400" b="1" dirty="0" smtClean="0"/>
              <a:t>1</a:t>
            </a:r>
            <a:r>
              <a:rPr lang="cs-CZ" sz="3400" b="1" dirty="0"/>
              <a:t>. termín: </a:t>
            </a:r>
            <a:r>
              <a:rPr lang="cs-CZ" sz="3400" b="1" dirty="0" smtClean="0">
                <a:solidFill>
                  <a:srgbClr val="FF0000"/>
                </a:solidFill>
              </a:rPr>
              <a:t>12. </a:t>
            </a:r>
            <a:r>
              <a:rPr lang="cs-CZ" sz="3400" b="1" dirty="0">
                <a:solidFill>
                  <a:srgbClr val="FF0000"/>
                </a:solidFill>
              </a:rPr>
              <a:t>dubna </a:t>
            </a:r>
            <a:r>
              <a:rPr lang="cs-CZ" sz="3400" b="1" dirty="0" smtClean="0">
                <a:solidFill>
                  <a:srgbClr val="FF0000"/>
                </a:solidFill>
              </a:rPr>
              <a:t>2024 </a:t>
            </a:r>
            <a:r>
              <a:rPr lang="cs-CZ" sz="3400" dirty="0"/>
              <a:t>(4leté obory, vč. NS</a:t>
            </a:r>
            <a:r>
              <a:rPr lang="cs-CZ" sz="3400" dirty="0" smtClean="0"/>
              <a:t>) </a:t>
            </a:r>
            <a:endParaRPr lang="cs-CZ" sz="3400" dirty="0"/>
          </a:p>
          <a:p>
            <a:pPr marL="0" indent="0">
              <a:buNone/>
            </a:pPr>
            <a:r>
              <a:rPr lang="cs-CZ" sz="3400" dirty="0"/>
              <a:t>                    </a:t>
            </a:r>
            <a:r>
              <a:rPr lang="cs-CZ" sz="3400" b="1" dirty="0" smtClean="0">
                <a:solidFill>
                  <a:srgbClr val="FF0000"/>
                </a:solidFill>
              </a:rPr>
              <a:t>16. </a:t>
            </a:r>
            <a:r>
              <a:rPr lang="cs-CZ" sz="3400" b="1" dirty="0">
                <a:solidFill>
                  <a:srgbClr val="FF0000"/>
                </a:solidFill>
              </a:rPr>
              <a:t>dubna </a:t>
            </a:r>
            <a:r>
              <a:rPr lang="cs-CZ" sz="3400" b="1" dirty="0" smtClean="0">
                <a:solidFill>
                  <a:srgbClr val="FF0000"/>
                </a:solidFill>
              </a:rPr>
              <a:t>2024 </a:t>
            </a:r>
            <a:r>
              <a:rPr lang="cs-CZ" sz="3400" dirty="0"/>
              <a:t>(6letá a 8letá gymnázia</a:t>
            </a:r>
            <a:r>
              <a:rPr lang="cs-CZ" sz="3400" dirty="0" smtClean="0"/>
              <a:t>)</a:t>
            </a:r>
          </a:p>
          <a:p>
            <a:pPr marL="0" indent="0">
              <a:buNone/>
            </a:pPr>
            <a:endParaRPr lang="cs-CZ" sz="3400" dirty="0"/>
          </a:p>
          <a:p>
            <a:r>
              <a:rPr lang="cs-CZ" sz="3400" b="1" dirty="0"/>
              <a:t>2. termín: </a:t>
            </a:r>
            <a:r>
              <a:rPr lang="cs-CZ" sz="3400" b="1" dirty="0" smtClean="0">
                <a:solidFill>
                  <a:srgbClr val="FF0000"/>
                </a:solidFill>
              </a:rPr>
              <a:t>15. </a:t>
            </a:r>
            <a:r>
              <a:rPr lang="cs-CZ" sz="3400" b="1" dirty="0">
                <a:solidFill>
                  <a:srgbClr val="FF0000"/>
                </a:solidFill>
              </a:rPr>
              <a:t>dubna </a:t>
            </a:r>
            <a:r>
              <a:rPr lang="cs-CZ" sz="3400" b="1" dirty="0" smtClean="0">
                <a:solidFill>
                  <a:srgbClr val="FF0000"/>
                </a:solidFill>
              </a:rPr>
              <a:t>2024 </a:t>
            </a:r>
            <a:r>
              <a:rPr lang="cs-CZ" sz="3400" dirty="0"/>
              <a:t>(4leté obory, vč. NS</a:t>
            </a:r>
            <a:r>
              <a:rPr lang="cs-CZ" sz="3400" dirty="0" smtClean="0"/>
              <a:t>) </a:t>
            </a:r>
            <a:endParaRPr lang="cs-CZ" sz="3400" dirty="0"/>
          </a:p>
          <a:p>
            <a:pPr marL="0" indent="0">
              <a:buNone/>
            </a:pPr>
            <a:r>
              <a:rPr lang="cs-CZ" sz="3400" dirty="0"/>
              <a:t>                    </a:t>
            </a:r>
            <a:r>
              <a:rPr lang="cs-CZ" sz="3400" b="1" dirty="0" smtClean="0">
                <a:solidFill>
                  <a:srgbClr val="FF0000"/>
                </a:solidFill>
              </a:rPr>
              <a:t>17. </a:t>
            </a:r>
            <a:r>
              <a:rPr lang="cs-CZ" sz="3400" b="1" dirty="0">
                <a:solidFill>
                  <a:srgbClr val="FF0000"/>
                </a:solidFill>
              </a:rPr>
              <a:t>dubna </a:t>
            </a:r>
            <a:r>
              <a:rPr lang="cs-CZ" sz="3400" b="1" dirty="0" smtClean="0">
                <a:solidFill>
                  <a:srgbClr val="FF0000"/>
                </a:solidFill>
              </a:rPr>
              <a:t>2024 </a:t>
            </a:r>
            <a:r>
              <a:rPr lang="cs-CZ" sz="3400" dirty="0"/>
              <a:t>(6letá a 8letá gymnázia</a:t>
            </a:r>
            <a:r>
              <a:rPr lang="cs-CZ" sz="3400" dirty="0" smtClean="0"/>
              <a:t>)</a:t>
            </a:r>
          </a:p>
          <a:p>
            <a:pPr marL="0" indent="0">
              <a:buNone/>
            </a:pPr>
            <a:r>
              <a:rPr lang="cs-CZ" sz="3400" dirty="0" smtClean="0"/>
              <a:t>                    </a:t>
            </a:r>
            <a:r>
              <a:rPr lang="cs-CZ" sz="3400" dirty="0"/>
              <a:t>		</a:t>
            </a:r>
          </a:p>
          <a:p>
            <a:pPr marL="0" indent="0">
              <a:buNone/>
            </a:pPr>
            <a:r>
              <a:rPr lang="cs-CZ" sz="3400" b="1" dirty="0"/>
              <a:t>Náhradní termín </a:t>
            </a:r>
            <a:r>
              <a:rPr lang="cs-CZ" sz="3400" dirty="0"/>
              <a:t>(všechny obory vzdělání</a:t>
            </a:r>
            <a:r>
              <a:rPr lang="cs-CZ" sz="3400" dirty="0" smtClean="0"/>
              <a:t>)</a:t>
            </a:r>
            <a:endParaRPr lang="cs-CZ" sz="3400" dirty="0"/>
          </a:p>
          <a:p>
            <a:pPr marL="0" indent="0">
              <a:buNone/>
            </a:pPr>
            <a:r>
              <a:rPr lang="cs-CZ" sz="3400" dirty="0"/>
              <a:t>    1. termín: </a:t>
            </a:r>
            <a:r>
              <a:rPr lang="cs-CZ" sz="3400" b="1" dirty="0" smtClean="0">
                <a:solidFill>
                  <a:srgbClr val="FF0000"/>
                </a:solidFill>
              </a:rPr>
              <a:t>29. dubna 2024</a:t>
            </a:r>
            <a:endParaRPr lang="cs-CZ" sz="3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400" dirty="0"/>
              <a:t>    2. termín: </a:t>
            </a:r>
            <a:r>
              <a:rPr lang="cs-CZ" sz="3400" b="1" dirty="0" smtClean="0">
                <a:solidFill>
                  <a:srgbClr val="FF0000"/>
                </a:solidFill>
              </a:rPr>
              <a:t>30. dubna 2024</a:t>
            </a:r>
          </a:p>
          <a:p>
            <a:pPr marL="0" indent="0">
              <a:buNone/>
            </a:pPr>
            <a:endParaRPr lang="cs-CZ" sz="3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600" dirty="0"/>
              <a:t>MŠMT může v souladu s § 184a, odst. 4 ŠZ stanovit odlišný způsob nebo podmínky přijímání ke vzdělávání (krizový zákon, karanténa</a:t>
            </a:r>
            <a:r>
              <a:rPr lang="cs-CZ" sz="3600" dirty="0" smtClean="0"/>
              <a:t>…)</a:t>
            </a:r>
            <a:endParaRPr lang="cs-CZ" sz="3600" dirty="0"/>
          </a:p>
          <a:p>
            <a:pPr marL="0" indent="0">
              <a:buNone/>
            </a:pPr>
            <a:endParaRPr lang="cs-CZ" sz="3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400" b="1" dirty="0" smtClean="0">
              <a:solidFill>
                <a:srgbClr val="FF0000"/>
              </a:solidFill>
            </a:endParaRPr>
          </a:p>
          <a:p>
            <a:endParaRPr lang="cs-CZ" i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5" y="367388"/>
            <a:ext cx="11448549" cy="931325"/>
          </a:xfrm>
        </p:spPr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Termíny jednotných přijímacích zkoušek</a:t>
            </a:r>
          </a:p>
        </p:txBody>
      </p:sp>
    </p:spTree>
    <p:extLst>
      <p:ext uri="{BB962C8B-B14F-4D97-AF65-F5344CB8AC3E}">
        <p14:creationId xmlns:p14="http://schemas.microsoft.com/office/powerpoint/2010/main" val="361274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sz="3600" u="sng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Přihlášky</a:t>
            </a:r>
            <a:r>
              <a:rPr lang="cs-CZ" sz="3600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3600" spc="5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(návrh)</a:t>
            </a: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2"/>
            <a:ext cx="11481799" cy="4954203"/>
          </a:xfrm>
        </p:spPr>
        <p:txBody>
          <a:bodyPr>
            <a:normAutofit/>
          </a:bodyPr>
          <a:lstStyle/>
          <a:p>
            <a:pPr algn="just"/>
            <a:r>
              <a:rPr lang="cs-CZ" sz="2600" b="1" u="sng" dirty="0" smtClean="0">
                <a:solidFill>
                  <a:srgbClr val="FF0000"/>
                </a:solidFill>
              </a:rPr>
              <a:t>Zvýšení počtu</a:t>
            </a:r>
            <a:r>
              <a:rPr lang="cs-CZ" sz="2600" b="1" u="sng" dirty="0">
                <a:solidFill>
                  <a:srgbClr val="FF0000"/>
                </a:solidFill>
              </a:rPr>
              <a:t> </a:t>
            </a:r>
            <a:r>
              <a:rPr lang="cs-CZ" sz="2600" b="1" u="sng" dirty="0" smtClean="0">
                <a:solidFill>
                  <a:srgbClr val="FF0000"/>
                </a:solidFill>
              </a:rPr>
              <a:t>na 3 přihlášky</a:t>
            </a:r>
            <a:r>
              <a:rPr lang="cs-CZ" sz="2600" b="1" dirty="0" smtClean="0"/>
              <a:t> do oborů bez talentové zkoušky</a:t>
            </a:r>
            <a:r>
              <a:rPr lang="cs-CZ" sz="2600" dirty="0" smtClean="0"/>
              <a:t> </a:t>
            </a:r>
          </a:p>
          <a:p>
            <a:pPr algn="just"/>
            <a:r>
              <a:rPr lang="cs-CZ" sz="2600" b="1" u="sng" dirty="0" smtClean="0">
                <a:solidFill>
                  <a:srgbClr val="FF0000"/>
                </a:solidFill>
              </a:rPr>
              <a:t>Zachování počtu 2 přihlášek</a:t>
            </a:r>
            <a:r>
              <a:rPr lang="cs-CZ" sz="2600" b="1" dirty="0" smtClean="0">
                <a:solidFill>
                  <a:srgbClr val="FF0000"/>
                </a:solidFill>
              </a:rPr>
              <a:t> </a:t>
            </a:r>
            <a:r>
              <a:rPr lang="cs-CZ" sz="2600" b="1" dirty="0" smtClean="0"/>
              <a:t>do oborů s talentovou zkouškou</a:t>
            </a:r>
          </a:p>
          <a:p>
            <a:pPr marL="0" indent="0" algn="just">
              <a:buNone/>
            </a:pPr>
            <a:endParaRPr lang="cs-CZ" sz="2600" b="1" dirty="0" smtClean="0"/>
          </a:p>
          <a:p>
            <a:pPr algn="just"/>
            <a:r>
              <a:rPr lang="cs-CZ" sz="2600" b="1" dirty="0"/>
              <a:t>p</a:t>
            </a:r>
            <a:r>
              <a:rPr lang="cs-CZ" sz="2600" b="1" dirty="0" smtClean="0"/>
              <a:t>ořadí </a:t>
            </a:r>
            <a:r>
              <a:rPr lang="cs-CZ" sz="2600" b="1" dirty="0"/>
              <a:t>škol </a:t>
            </a:r>
            <a:r>
              <a:rPr lang="cs-CZ" sz="2600" dirty="0"/>
              <a:t>se v přihlášce </a:t>
            </a:r>
            <a:r>
              <a:rPr lang="cs-CZ" sz="2600" dirty="0" smtClean="0"/>
              <a:t>nově uvádí </a:t>
            </a:r>
            <a:r>
              <a:rPr lang="cs-CZ" sz="2600" b="1" u="sng" dirty="0">
                <a:solidFill>
                  <a:srgbClr val="FF0000"/>
                </a:solidFill>
              </a:rPr>
              <a:t>podle preference</a:t>
            </a:r>
            <a:r>
              <a:rPr lang="cs-CZ" sz="2600" b="1" dirty="0">
                <a:solidFill>
                  <a:srgbClr val="FF0000"/>
                </a:solidFill>
              </a:rPr>
              <a:t> </a:t>
            </a:r>
            <a:r>
              <a:rPr lang="cs-CZ" sz="2600" dirty="0" smtClean="0"/>
              <a:t>(důraz na co nejpečlivější výběr oboru při podání přihlášky - </a:t>
            </a:r>
            <a:r>
              <a:rPr lang="cs-CZ" sz="2600" b="1" dirty="0" smtClean="0"/>
              <a:t>po uplynutí termínu pro podání přihlášky již nelze pořadí měnit</a:t>
            </a:r>
            <a:r>
              <a:rPr lang="cs-CZ" sz="2600" dirty="0" smtClean="0"/>
              <a:t>), </a:t>
            </a:r>
            <a:r>
              <a:rPr lang="cs-CZ" sz="2600" dirty="0"/>
              <a:t>n</a:t>
            </a:r>
            <a:r>
              <a:rPr lang="cs-CZ" sz="2600" dirty="0" smtClean="0"/>
              <a:t>a všech přihláškách jsou obory </a:t>
            </a:r>
            <a:r>
              <a:rPr lang="cs-CZ" sz="2600" b="1" dirty="0" smtClean="0"/>
              <a:t>ve stejném pořadí</a:t>
            </a:r>
            <a:endParaRPr lang="cs-CZ" sz="26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600" b="1" dirty="0" smtClean="0"/>
              <a:t>Termín pro podání přihlášky: </a:t>
            </a:r>
            <a:r>
              <a:rPr lang="cs-CZ" sz="2600" b="1" u="sng" dirty="0" smtClean="0">
                <a:solidFill>
                  <a:srgbClr val="FF0000"/>
                </a:solidFill>
              </a:rPr>
              <a:t>20. února 2024</a:t>
            </a:r>
            <a:r>
              <a:rPr lang="cs-CZ" sz="2600" b="1" dirty="0" smtClean="0">
                <a:solidFill>
                  <a:srgbClr val="FF0000"/>
                </a:solidFill>
              </a:rPr>
              <a:t> </a:t>
            </a:r>
            <a:r>
              <a:rPr lang="cs-CZ" sz="2600" b="1" dirty="0" smtClean="0"/>
              <a:t>(nejdříve 1. února 2024)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400" dirty="0" smtClean="0"/>
              <a:t>Součástí </a:t>
            </a:r>
            <a:r>
              <a:rPr lang="cs-CZ" sz="2400" dirty="0"/>
              <a:t>přihlášky jsou </a:t>
            </a:r>
            <a:r>
              <a:rPr lang="cs-CZ" sz="2400" b="1" dirty="0">
                <a:solidFill>
                  <a:srgbClr val="FF0000"/>
                </a:solidFill>
              </a:rPr>
              <a:t>prosté kopie dokladů </a:t>
            </a:r>
            <a:r>
              <a:rPr lang="cs-CZ" sz="2400" dirty="0"/>
              <a:t>stanovených vyhláškou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/>
              <a:t>Možnosti podání přihlášky</a:t>
            </a:r>
            <a:r>
              <a:rPr lang="cs-CZ" b="1" dirty="0"/>
              <a:t> </a:t>
            </a:r>
            <a:r>
              <a:rPr lang="cs-CZ" dirty="0"/>
              <a:t>(rovnocenné formy)</a:t>
            </a:r>
            <a:endParaRPr lang="cs-CZ" b="1" u="sng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rgbClr val="FF0000"/>
                </a:solidFill>
              </a:rPr>
              <a:t>plně digitalizovaná přihláška </a:t>
            </a:r>
            <a:r>
              <a:rPr lang="cs-CZ" dirty="0"/>
              <a:t>(prostřednictvím informačního systému) </a:t>
            </a:r>
            <a:r>
              <a:rPr lang="cs-CZ" dirty="0" smtClean="0"/>
              <a:t>na základě prokázání totožnosti s </a:t>
            </a:r>
            <a:r>
              <a:rPr lang="cs-CZ" dirty="0"/>
              <a:t>využitím prostředku pro elektronickou </a:t>
            </a:r>
            <a:r>
              <a:rPr lang="cs-CZ" dirty="0" smtClean="0"/>
              <a:t>identifikaci (stvrzením </a:t>
            </a:r>
            <a:r>
              <a:rPr lang="cs-CZ" dirty="0"/>
              <a:t>přihlášky je přihláška podána do všech </a:t>
            </a:r>
            <a:r>
              <a:rPr lang="cs-CZ" dirty="0" smtClean="0"/>
              <a:t>škol);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rgbClr val="FF0000"/>
                </a:solidFill>
              </a:rPr>
              <a:t>částečně digitalizovaná </a:t>
            </a:r>
            <a:r>
              <a:rPr lang="cs-CZ" dirty="0"/>
              <a:t>přihláška formou </a:t>
            </a:r>
            <a:r>
              <a:rPr lang="cs-CZ" dirty="0" smtClean="0"/>
              <a:t>výpisu z informačního systému </a:t>
            </a:r>
            <a:r>
              <a:rPr lang="cs-CZ" dirty="0"/>
              <a:t>(není třeba prokázání totožnosti s využitím elektronické identifikace) - vygenerovaný výpis se odesílá běžným způsobem do škol</a:t>
            </a:r>
            <a:r>
              <a:rPr lang="cs-CZ" dirty="0" smtClean="0"/>
              <a:t>);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rgbClr val="FF0000"/>
                </a:solidFill>
              </a:rPr>
              <a:t>papírový tiskopis přihlášky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- listinná přihláška se shodným pořadím oborů na všech </a:t>
            </a:r>
            <a:r>
              <a:rPr lang="cs-CZ" dirty="0" smtClean="0"/>
              <a:t>tiskopisech.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Dosavadní podpis uchazeče se nahrazuje </a:t>
            </a:r>
            <a:r>
              <a:rPr lang="cs-CZ" b="1" dirty="0"/>
              <a:t>čestným prohlášením podávající osoby</a:t>
            </a:r>
            <a:r>
              <a:rPr lang="cs-CZ" dirty="0"/>
              <a:t> (nezletilý uchazeč souhlasí s podáním a obsahem</a:t>
            </a:r>
            <a:r>
              <a:rPr lang="cs-CZ" dirty="0" smtClean="0"/>
              <a:t>).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u="sng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Možnosti podání přihlášky</a:t>
            </a:r>
            <a:r>
              <a:rPr lang="cs-CZ" sz="3600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3600" u="sng" spc="5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(návrh)</a:t>
            </a: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466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98713"/>
            <a:ext cx="11363574" cy="49809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u="sng" dirty="0" smtClean="0">
                <a:solidFill>
                  <a:srgbClr val="FF0000"/>
                </a:solidFill>
              </a:rPr>
              <a:t>Místo konání </a:t>
            </a:r>
            <a:r>
              <a:rPr lang="cs-CZ" sz="2600" b="1" dirty="0" smtClean="0">
                <a:solidFill>
                  <a:srgbClr val="FF0000"/>
                </a:solidFill>
              </a:rPr>
              <a:t>jednotné zkoušky </a:t>
            </a:r>
            <a:r>
              <a:rPr lang="cs-CZ" sz="2600" b="1" dirty="0" smtClean="0"/>
              <a:t>určí Centrum 1. března</a:t>
            </a:r>
            <a:r>
              <a:rPr lang="cs-CZ" sz="2600" dirty="0" smtClean="0"/>
              <a:t>, a to jednu ze škol s oborem vzdělání s MZ, kam se uchazeč hlásí.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dirty="0" smtClean="0"/>
              <a:t>Na oba termíny </a:t>
            </a:r>
            <a:r>
              <a:rPr lang="cs-CZ" sz="2600" b="1" u="sng" dirty="0" smtClean="0">
                <a:solidFill>
                  <a:srgbClr val="FF0000"/>
                </a:solidFill>
              </a:rPr>
              <a:t>může být určena stejná škola</a:t>
            </a:r>
            <a:r>
              <a:rPr lang="cs-CZ" sz="2600" b="1" dirty="0" smtClean="0">
                <a:solidFill>
                  <a:srgbClr val="FF0000"/>
                </a:solidFill>
              </a:rPr>
              <a:t>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dirty="0"/>
              <a:t>Pozvánku</a:t>
            </a:r>
            <a:r>
              <a:rPr lang="cs-CZ" sz="2600" dirty="0"/>
              <a:t> zasílá uchazeči ředitel SŠ nejpozději 14 dní před konáním </a:t>
            </a:r>
            <a:r>
              <a:rPr lang="cs-CZ" sz="2600" dirty="0" smtClean="0"/>
              <a:t>zkoušek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dirty="0" smtClean="0"/>
              <a:t>Uchazeč, který se hlásí</a:t>
            </a:r>
            <a:r>
              <a:rPr lang="cs-CZ" sz="2600" b="1" dirty="0" smtClean="0">
                <a:solidFill>
                  <a:srgbClr val="FF0000"/>
                </a:solidFill>
              </a:rPr>
              <a:t> alespoň do jednoho oboru s MZ, má </a:t>
            </a:r>
            <a:r>
              <a:rPr lang="cs-CZ" sz="2600" b="1" u="sng" dirty="0" smtClean="0">
                <a:solidFill>
                  <a:srgbClr val="FF0000"/>
                </a:solidFill>
              </a:rPr>
              <a:t>právo konat dva termíny JPZ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dirty="0" smtClean="0"/>
              <a:t>Školní přijímací zkouška </a:t>
            </a:r>
            <a:r>
              <a:rPr lang="cs-CZ" sz="2600" dirty="0" smtClean="0"/>
              <a:t>(může být stanovena) - koná se v období </a:t>
            </a:r>
            <a:r>
              <a:rPr lang="cs-CZ" sz="2600" b="1" dirty="0" smtClean="0">
                <a:solidFill>
                  <a:srgbClr val="FF0000"/>
                </a:solidFill>
              </a:rPr>
              <a:t>od 15. 3. do 23. 4.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b="1" dirty="0" smtClean="0"/>
              <a:t>------------------------------------------------------------------------------------------------------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b="1" dirty="0" smtClean="0"/>
              <a:t>Průběh a délka JPZ </a:t>
            </a:r>
            <a:r>
              <a:rPr lang="cs-CZ" sz="2600" u="sng" dirty="0" smtClean="0"/>
              <a:t>(nezměněno)</a:t>
            </a:r>
            <a:endParaRPr lang="cs-CZ" sz="2600" u="sng" dirty="0"/>
          </a:p>
          <a:p>
            <a:pPr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Český jazyka a literatura (60 minut);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Matematika a její aplikace (70 minut).</a:t>
            </a:r>
            <a:endParaRPr lang="cs-CZ" sz="2600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Jednotná přijímací </a:t>
            </a:r>
            <a:r>
              <a:rPr lang="cs-CZ" sz="3600" u="sng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zkouška</a:t>
            </a:r>
            <a:r>
              <a:rPr lang="cs-CZ" sz="3600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3600" spc="5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(návrh)</a:t>
            </a: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30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30285"/>
            <a:ext cx="11264900" cy="5049340"/>
          </a:xfrm>
        </p:spPr>
        <p:txBody>
          <a:bodyPr>
            <a:noAutofit/>
          </a:bodyPr>
          <a:lstStyle/>
          <a:p>
            <a:pPr lvl="0">
              <a:spcBef>
                <a:spcPts val="500"/>
              </a:spcBef>
            </a:pPr>
            <a:r>
              <a:rPr lang="cs-CZ" sz="2600" b="1" dirty="0" smtClean="0"/>
              <a:t>Jednotný termín zveřejnění výsledků </a:t>
            </a:r>
            <a:r>
              <a:rPr lang="cs-CZ" sz="2600" dirty="0" smtClean="0"/>
              <a:t>všemi středními </a:t>
            </a:r>
            <a:r>
              <a:rPr lang="cs-CZ" sz="2600" dirty="0"/>
              <a:t>školami </a:t>
            </a:r>
            <a:r>
              <a:rPr lang="cs-CZ" sz="2600" dirty="0" smtClean="0"/>
              <a:t>- stanoven vyhláškou (cca 15. května 2024);</a:t>
            </a:r>
          </a:p>
          <a:p>
            <a:pPr lvl="0">
              <a:spcBef>
                <a:spcPts val="500"/>
              </a:spcBef>
            </a:pPr>
            <a:r>
              <a:rPr lang="cs-CZ" sz="2600" dirty="0" smtClean="0"/>
              <a:t>Pokud nelze  přijmout všechny úspěšné uchazeče, rozhoduje jejich pořadí;</a:t>
            </a:r>
          </a:p>
          <a:p>
            <a:pPr lvl="0">
              <a:spcBef>
                <a:spcPts val="500"/>
              </a:spcBef>
            </a:pPr>
            <a:r>
              <a:rPr lang="cs-CZ" sz="2600" b="1" dirty="0" smtClean="0"/>
              <a:t>Důsledek prioritizace </a:t>
            </a:r>
            <a:r>
              <a:rPr lang="cs-CZ" sz="2600" dirty="0" smtClean="0"/>
              <a:t>- uchazeč </a:t>
            </a:r>
            <a:r>
              <a:rPr lang="cs-CZ" sz="2600" b="1" u="sng" dirty="0" smtClean="0">
                <a:solidFill>
                  <a:srgbClr val="FF0000"/>
                </a:solidFill>
              </a:rPr>
              <a:t>je přijat do jediného oboru</a:t>
            </a:r>
            <a:r>
              <a:rPr lang="cs-CZ" sz="2600" b="1" dirty="0" smtClean="0">
                <a:solidFill>
                  <a:srgbClr val="FF0000"/>
                </a:solidFill>
              </a:rPr>
              <a:t> </a:t>
            </a:r>
            <a:r>
              <a:rPr lang="cs-CZ" sz="2600" dirty="0" smtClean="0"/>
              <a:t>(který        v přihlášce upřednostnil), </a:t>
            </a:r>
            <a:r>
              <a:rPr lang="cs-CZ" sz="2600" b="1" u="sng" dirty="0" smtClean="0">
                <a:solidFill>
                  <a:srgbClr val="FF0000"/>
                </a:solidFill>
              </a:rPr>
              <a:t>do ostatních oborů není přijat</a:t>
            </a:r>
            <a:r>
              <a:rPr lang="cs-CZ" sz="2600" dirty="0" smtClean="0"/>
              <a:t>;</a:t>
            </a:r>
          </a:p>
          <a:p>
            <a:pPr lvl="0">
              <a:spcBef>
                <a:spcPts val="500"/>
              </a:spcBef>
            </a:pPr>
            <a:r>
              <a:rPr lang="cs-CZ" sz="2600" b="1" dirty="0" smtClean="0"/>
              <a:t>Rozhodnutí o přijetí či nepřijetí </a:t>
            </a:r>
            <a:r>
              <a:rPr lang="cs-CZ" sz="2600" dirty="0" smtClean="0"/>
              <a:t>bude uchazečům </a:t>
            </a:r>
            <a:r>
              <a:rPr lang="cs-CZ" sz="2600" b="1" dirty="0" smtClean="0"/>
              <a:t>oznámeno zveřejněním seznamu </a:t>
            </a:r>
            <a:r>
              <a:rPr lang="cs-CZ" sz="2600" dirty="0" smtClean="0"/>
              <a:t>- </a:t>
            </a:r>
            <a:r>
              <a:rPr lang="cs-CZ" sz="2600" b="1" u="sng" dirty="0" smtClean="0">
                <a:solidFill>
                  <a:srgbClr val="FF0000"/>
                </a:solidFill>
              </a:rPr>
              <a:t>rozhodnutí se 1. a 2. kole nevyhotovuje         v písemné formě</a:t>
            </a:r>
            <a:r>
              <a:rPr lang="cs-CZ" sz="2600" dirty="0" smtClean="0"/>
              <a:t>;</a:t>
            </a:r>
          </a:p>
          <a:p>
            <a:pPr lvl="0">
              <a:spcBef>
                <a:spcPts val="500"/>
              </a:spcBef>
            </a:pPr>
            <a:r>
              <a:rPr lang="cs-CZ" sz="2600" b="1" dirty="0" smtClean="0"/>
              <a:t>Vzdání se práva na přijetí </a:t>
            </a:r>
            <a:r>
              <a:rPr lang="cs-CZ" sz="2600" dirty="0" smtClean="0"/>
              <a:t>-</a:t>
            </a:r>
            <a:r>
              <a:rPr lang="cs-CZ" sz="2600" b="1" dirty="0" smtClean="0"/>
              <a:t> </a:t>
            </a:r>
            <a:r>
              <a:rPr lang="cs-CZ" sz="2600" dirty="0" smtClean="0"/>
              <a:t>nová možnost, jak zvrátit přijetí v 1. </a:t>
            </a:r>
            <a:r>
              <a:rPr lang="cs-CZ" sz="2600" dirty="0"/>
              <a:t>kole </a:t>
            </a:r>
            <a:r>
              <a:rPr lang="cs-CZ" sz="2600" dirty="0" smtClean="0"/>
              <a:t>(volné </a:t>
            </a:r>
            <a:r>
              <a:rPr lang="cs-CZ" sz="2600" dirty="0"/>
              <a:t>místo se obsazuje </a:t>
            </a:r>
            <a:r>
              <a:rPr lang="cs-CZ" sz="2600" dirty="0" smtClean="0"/>
              <a:t>až v </a:t>
            </a:r>
            <a:r>
              <a:rPr lang="cs-CZ" sz="2600" dirty="0"/>
              <a:t>dalších kolech přijímacího </a:t>
            </a:r>
            <a:r>
              <a:rPr lang="cs-CZ" sz="2600" dirty="0" smtClean="0"/>
              <a:t>řízení); pokud     v rámci 1. kola není uchazeč přijat, může se účastnit dalších kol přijímacího řízení;</a:t>
            </a:r>
          </a:p>
          <a:p>
            <a:pPr lvl="0">
              <a:spcBef>
                <a:spcPts val="500"/>
              </a:spcBef>
            </a:pPr>
            <a:r>
              <a:rPr lang="cs-CZ" sz="2600" b="1" dirty="0" smtClean="0"/>
              <a:t>Odvolání</a:t>
            </a:r>
            <a:r>
              <a:rPr lang="cs-CZ" sz="2600" dirty="0" smtClean="0"/>
              <a:t> - možnost podání odvolání do 3. pracovních dnů po zveřejnění seznamu, smysl má pouze v </a:t>
            </a:r>
            <a:r>
              <a:rPr lang="cs-CZ" sz="2600" dirty="0"/>
              <a:t>případě pochybení řízení</a:t>
            </a:r>
            <a:r>
              <a:rPr lang="cs-CZ" sz="2600" dirty="0" smtClean="0"/>
              <a:t>.</a:t>
            </a:r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57941" y="367389"/>
            <a:ext cx="11528985" cy="970960"/>
          </a:xfrm>
        </p:spPr>
        <p:txBody>
          <a:bodyPr>
            <a:normAutofit fontScale="90000"/>
          </a:bodyPr>
          <a:lstStyle/>
          <a:p>
            <a:r>
              <a:rPr lang="cs-CZ" sz="3600" u="sng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Výsledek </a:t>
            </a:r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přijímacího </a:t>
            </a:r>
            <a:r>
              <a:rPr lang="cs-CZ" sz="3600" u="sng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řízení</a:t>
            </a:r>
            <a:r>
              <a:rPr lang="cs-CZ" sz="3600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3600" u="sng" spc="5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(návrh)</a:t>
            </a: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180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66255" y="1388225"/>
            <a:ext cx="11737569" cy="6068291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>
                <a:cs typeface="Arial" pitchFamily="34" charset="0"/>
              </a:rPr>
              <a:t>Organizuje se jednotně;</a:t>
            </a:r>
          </a:p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>
                <a:cs typeface="Arial" pitchFamily="34" charset="0"/>
              </a:rPr>
              <a:t>Do 2. kola se může hlásit uchazeč, který </a:t>
            </a:r>
            <a:r>
              <a:rPr lang="cs-CZ" sz="2600" b="1" dirty="0" smtClean="0">
                <a:solidFill>
                  <a:srgbClr val="FF0000"/>
                </a:solidFill>
                <a:cs typeface="Arial" pitchFamily="34" charset="0"/>
              </a:rPr>
              <a:t>nebyl přijat v prvním kole </a:t>
            </a:r>
            <a:r>
              <a:rPr lang="cs-CZ" sz="2600" dirty="0" smtClean="0">
                <a:cs typeface="Arial" pitchFamily="34" charset="0"/>
              </a:rPr>
              <a:t>nebo se </a:t>
            </a:r>
            <a:r>
              <a:rPr lang="cs-CZ" sz="2600" b="1" dirty="0" smtClean="0">
                <a:solidFill>
                  <a:srgbClr val="FF0000"/>
                </a:solidFill>
                <a:cs typeface="Arial" pitchFamily="34" charset="0"/>
              </a:rPr>
              <a:t>vzdal</a:t>
            </a:r>
            <a:r>
              <a:rPr lang="cs-CZ" sz="2600" b="1" dirty="0" smtClean="0"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0000"/>
                </a:solidFill>
                <a:cs typeface="Arial" pitchFamily="34" charset="0"/>
              </a:rPr>
              <a:t>práva na přijetí</a:t>
            </a:r>
            <a:r>
              <a:rPr lang="cs-CZ" sz="2600" dirty="0" smtClean="0">
                <a:cs typeface="Arial" pitchFamily="34" charset="0"/>
              </a:rPr>
              <a:t>;</a:t>
            </a:r>
          </a:p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>
                <a:cs typeface="Arial" pitchFamily="34" charset="0"/>
              </a:rPr>
              <a:t>Nově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musí</a:t>
            </a:r>
            <a:r>
              <a:rPr lang="cs-CZ" sz="2600" b="1" dirty="0">
                <a:cs typeface="Arial" pitchFamily="34" charset="0"/>
              </a:rPr>
              <a:t> být zohledněny výsledky JPZ, </a:t>
            </a:r>
            <a:r>
              <a:rPr lang="cs-CZ" sz="2600" dirty="0">
                <a:cs typeface="Arial" pitchFamily="34" charset="0"/>
              </a:rPr>
              <a:t>pokud je uchazeč v 1. kole nekonal, nemůže se hlásit do maturitního </a:t>
            </a:r>
            <a:r>
              <a:rPr lang="cs-CZ" sz="2600" dirty="0" smtClean="0">
                <a:cs typeface="Arial" pitchFamily="34" charset="0"/>
              </a:rPr>
              <a:t>oboru;</a:t>
            </a:r>
          </a:p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>
                <a:cs typeface="Arial" pitchFamily="34" charset="0"/>
              </a:rPr>
              <a:t>Školní nebo talentová zkouška se koná pouze v </a:t>
            </a:r>
            <a:r>
              <a:rPr lang="cs-CZ" sz="2600" b="1" dirty="0" smtClean="0">
                <a:cs typeface="Arial" pitchFamily="34" charset="0"/>
              </a:rPr>
              <a:t>jednom termínu                (8. 6. - 12. 6.)</a:t>
            </a:r>
            <a:r>
              <a:rPr lang="cs-CZ" sz="2600" dirty="0" smtClean="0">
                <a:cs typeface="Arial" pitchFamily="34" charset="0"/>
              </a:rPr>
              <a:t>, </a:t>
            </a:r>
            <a:r>
              <a:rPr lang="cs-CZ" sz="2600" b="1" dirty="0" smtClean="0">
                <a:cs typeface="Arial" pitchFamily="34" charset="0"/>
              </a:rPr>
              <a:t>náhradní termín se nekoná</a:t>
            </a:r>
            <a:r>
              <a:rPr lang="cs-CZ" sz="2600" dirty="0" smtClean="0">
                <a:cs typeface="Arial" pitchFamily="34" charset="0"/>
              </a:rPr>
              <a:t>;</a:t>
            </a:r>
            <a:endParaRPr lang="cs-CZ" sz="2600" dirty="0">
              <a:cs typeface="Arial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b="1" dirty="0" smtClean="0">
                <a:cs typeface="Arial" pitchFamily="34" charset="0"/>
              </a:rPr>
              <a:t>Postupuje </a:t>
            </a:r>
            <a:r>
              <a:rPr lang="cs-CZ" sz="2600" b="1" dirty="0">
                <a:cs typeface="Arial" pitchFamily="34" charset="0"/>
              </a:rPr>
              <a:t>se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obdobně jako v 1. kole</a:t>
            </a:r>
            <a:r>
              <a:rPr lang="cs-CZ" sz="2600" dirty="0">
                <a:cs typeface="Arial" pitchFamily="34" charset="0"/>
              </a:rPr>
              <a:t>, včetně prioritizace, tří způsobů podání přihlášky, </a:t>
            </a:r>
            <a:r>
              <a:rPr lang="cs-CZ" sz="2600" dirty="0" smtClean="0">
                <a:cs typeface="Arial" pitchFamily="34" charset="0"/>
              </a:rPr>
              <a:t>možnost podání </a:t>
            </a:r>
            <a:r>
              <a:rPr lang="cs-CZ" sz="2600" dirty="0">
                <a:cs typeface="Arial" pitchFamily="34" charset="0"/>
              </a:rPr>
              <a:t>počtu tří </a:t>
            </a:r>
            <a:r>
              <a:rPr lang="cs-CZ" sz="2600" dirty="0" smtClean="0">
                <a:cs typeface="Arial" pitchFamily="34" charset="0"/>
              </a:rPr>
              <a:t>přihlášek (ne více), </a:t>
            </a:r>
            <a:r>
              <a:rPr lang="cs-CZ" sz="2600" dirty="0">
                <a:cs typeface="Arial" pitchFamily="34" charset="0"/>
              </a:rPr>
              <a:t>zveřejnění </a:t>
            </a:r>
            <a:r>
              <a:rPr lang="cs-CZ" sz="2600" dirty="0" smtClean="0">
                <a:cs typeface="Arial" pitchFamily="34" charset="0"/>
              </a:rPr>
              <a:t>výsledků </a:t>
            </a:r>
            <a:r>
              <a:rPr lang="cs-CZ" sz="2600" b="1" dirty="0" smtClean="0">
                <a:cs typeface="Arial" pitchFamily="34" charset="0"/>
              </a:rPr>
              <a:t>21. 6. </a:t>
            </a:r>
            <a:endParaRPr lang="cs-CZ" sz="2600" b="1" dirty="0" smtClean="0">
              <a:cs typeface="Arial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b="1" dirty="0" smtClean="0">
                <a:cs typeface="Arial" pitchFamily="34" charset="0"/>
              </a:rPr>
              <a:t>Termín podání přihlášek: </a:t>
            </a:r>
            <a:r>
              <a:rPr lang="cs-CZ" sz="2600" b="1" dirty="0" smtClean="0">
                <a:solidFill>
                  <a:srgbClr val="FF0000"/>
                </a:solidFill>
                <a:cs typeface="Arial" pitchFamily="34" charset="0"/>
              </a:rPr>
              <a:t>24. května 2024.</a:t>
            </a:r>
          </a:p>
          <a:p>
            <a:pPr marL="0" indent="0">
              <a:spcAft>
                <a:spcPts val="600"/>
              </a:spcAft>
              <a:buNone/>
            </a:pPr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1164308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463463"/>
            <a:ext cx="11264900" cy="835250"/>
          </a:xfrm>
        </p:spPr>
        <p:txBody>
          <a:bodyPr>
            <a:normAutofit fontScale="90000"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2. kolo přijímacího </a:t>
            </a:r>
            <a:r>
              <a:rPr lang="cs-CZ" sz="3600" u="sng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řízení</a:t>
            </a:r>
            <a:r>
              <a:rPr lang="cs-CZ" sz="3600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3600" u="sng" spc="5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(návrh)</a:t>
            </a: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641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15" ma:contentTypeDescription="Vytvoří nový dokument" ma:contentTypeScope="" ma:versionID="7108a9765c73e48a6c358a9de4085602">
  <xsd:schema xmlns:xsd="http://www.w3.org/2001/XMLSchema" xmlns:xs="http://www.w3.org/2001/XMLSchema" xmlns:p="http://schemas.microsoft.com/office/2006/metadata/properties" xmlns:ns3="02f47990-aae6-4227-999d-20ae80fc4a95" xmlns:ns4="e9488e27-62b4-47cf-9353-e24b519013c0" targetNamespace="http://schemas.microsoft.com/office/2006/metadata/properties" ma:root="true" ma:fieldsID="ab57e1eb6f33a04bf7987fb7c22949a2" ns3:_="" ns4:_="">
    <xsd:import namespace="02f47990-aae6-4227-999d-20ae80fc4a95"/>
    <xsd:import namespace="e9488e27-62b4-47cf-9353-e24b519013c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f47990-aae6-4227-999d-20ae80fc4a9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CB5F83-9F3B-41BA-A8D0-09AE6EEA87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f47990-aae6-4227-999d-20ae80fc4a95"/>
    <ds:schemaRef ds:uri="e9488e27-62b4-47cf-9353-e24b519013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0076B4-306F-4931-8D1C-EC5B4981379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2f47990-aae6-4227-999d-20ae80fc4a95"/>
    <ds:schemaRef ds:uri="http://purl.org/dc/terms/"/>
    <ds:schemaRef ds:uri="http://schemas.openxmlformats.org/package/2006/metadata/core-properties"/>
    <ds:schemaRef ds:uri="e9488e27-62b4-47cf-9353-e24b519013c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19D0A29-090F-4D1B-9B7C-36D4F37F5C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5825</TotalTime>
  <Words>1464</Words>
  <Application>Microsoft Office PowerPoint</Application>
  <PresentationFormat>Širokoúhlá obrazovka</PresentationFormat>
  <Paragraphs>138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Calibri</vt:lpstr>
      <vt:lpstr>Degular</vt:lpstr>
      <vt:lpstr>Wingdings</vt:lpstr>
      <vt:lpstr>Motiv Office</vt:lpstr>
      <vt:lpstr> PŘIJÍMACÍ ŘÍZENÍ PRO ŠKOLNÍ ROK   2024/2025 </vt:lpstr>
      <vt:lpstr>Změny v přijímacím řízení (návrh) </vt:lpstr>
      <vt:lpstr>Právní předpisy</vt:lpstr>
      <vt:lpstr>Termíny jednotných přijímacích zkoušek</vt:lpstr>
      <vt:lpstr>Přihlášky (návrh) </vt:lpstr>
      <vt:lpstr>Možnosti podání přihlášky (návrh) </vt:lpstr>
      <vt:lpstr>Jednotná přijímací zkouška (návrh) </vt:lpstr>
      <vt:lpstr>Výsledek přijímacího řízení (návrh) </vt:lpstr>
      <vt:lpstr>2. kolo přijímacího řízení (návrh) </vt:lpstr>
      <vt:lpstr>3. a další kola přijímacího řízení (návrh) </vt:lpstr>
      <vt:lpstr>Obory s talentovou zkouškou, konzervatoř</vt:lpstr>
      <vt:lpstr>Forma JPZ u uchazečů se SVP a osob podle § 20 odst. 4 </vt:lpstr>
      <vt:lpstr>Podpora odborného vzdělávání</vt:lpstr>
      <vt:lpstr>Informační zdroje</vt:lpstr>
      <vt:lpstr>  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Vašíčková Daniela</cp:lastModifiedBy>
  <cp:revision>208</cp:revision>
  <cp:lastPrinted>2023-10-23T10:36:37Z</cp:lastPrinted>
  <dcterms:created xsi:type="dcterms:W3CDTF">2021-08-21T22:30:26Z</dcterms:created>
  <dcterms:modified xsi:type="dcterms:W3CDTF">2023-10-30T14:24:02Z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