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90" r:id="rId3"/>
    <p:sldId id="259" r:id="rId4"/>
    <p:sldId id="288" r:id="rId5"/>
    <p:sldId id="265" r:id="rId6"/>
    <p:sldId id="261" r:id="rId7"/>
    <p:sldId id="287" r:id="rId8"/>
    <p:sldId id="289" r:id="rId9"/>
    <p:sldId id="266" r:id="rId10"/>
    <p:sldId id="267" r:id="rId11"/>
    <p:sldId id="269" r:id="rId12"/>
    <p:sldId id="271" r:id="rId13"/>
    <p:sldId id="284" r:id="rId14"/>
    <p:sldId id="282" r:id="rId15"/>
    <p:sldId id="264" r:id="rId1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7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šíčková Daniela" userId="0d191da8-debe-475f-809a-919e0b46b0ea" providerId="ADAL" clId="{A9744EB0-80C8-4E55-903C-AD458E0800FC}"/>
    <pc:docChg chg="custSel modSld">
      <pc:chgData name="Vašíčková Daniela" userId="0d191da8-debe-475f-809a-919e0b46b0ea" providerId="ADAL" clId="{A9744EB0-80C8-4E55-903C-AD458E0800FC}" dt="2024-10-25T07:24:26.660" v="61" actId="20577"/>
      <pc:docMkLst>
        <pc:docMk/>
      </pc:docMkLst>
      <pc:sldChg chg="modSp mod">
        <pc:chgData name="Vašíčková Daniela" userId="0d191da8-debe-475f-809a-919e0b46b0ea" providerId="ADAL" clId="{A9744EB0-80C8-4E55-903C-AD458E0800FC}" dt="2024-10-25T07:24:26.660" v="61" actId="20577"/>
        <pc:sldMkLst>
          <pc:docMk/>
          <pc:sldMk cId="1116140744" sldId="271"/>
        </pc:sldMkLst>
        <pc:spChg chg="mod">
          <ac:chgData name="Vašíčková Daniela" userId="0d191da8-debe-475f-809a-919e0b46b0ea" providerId="ADAL" clId="{A9744EB0-80C8-4E55-903C-AD458E0800FC}" dt="2024-10-25T07:24:26.660" v="61" actId="20577"/>
          <ac:spMkLst>
            <pc:docMk/>
            <pc:sldMk cId="1116140744" sldId="271"/>
            <ac:spMk id="2" creationId="{00000000-0000-0000-0000-000000000000}"/>
          </ac:spMkLst>
        </pc:spChg>
      </pc:sldChg>
    </pc:docChg>
  </pc:docChgLst>
  <pc:docChgLst>
    <pc:chgData name="Fryštacká Pavla" userId="1e9680a8-90a6-40fe-bb14-fccf57a6e749" providerId="ADAL" clId="{07C52E21-8D2A-44B0-BD20-44125FAC3C86}"/>
    <pc:docChg chg="undo custSel addSld delSld modSld sldOrd">
      <pc:chgData name="Fryštacká Pavla" userId="1e9680a8-90a6-40fe-bb14-fccf57a6e749" providerId="ADAL" clId="{07C52E21-8D2A-44B0-BD20-44125FAC3C86}" dt="2024-10-23T11:22:39.329" v="1162" actId="20577"/>
      <pc:docMkLst>
        <pc:docMk/>
      </pc:docMkLst>
      <pc:sldChg chg="modSp mod">
        <pc:chgData name="Fryštacká Pavla" userId="1e9680a8-90a6-40fe-bb14-fccf57a6e749" providerId="ADAL" clId="{07C52E21-8D2A-44B0-BD20-44125FAC3C86}" dt="2024-10-23T08:35:39.906" v="887" actId="20577"/>
        <pc:sldMkLst>
          <pc:docMk/>
          <pc:sldMk cId="2134653494" sldId="256"/>
        </pc:sldMkLst>
        <pc:spChg chg="mod">
          <ac:chgData name="Fryštacká Pavla" userId="1e9680a8-90a6-40fe-bb14-fccf57a6e749" providerId="ADAL" clId="{07C52E21-8D2A-44B0-BD20-44125FAC3C86}" dt="2024-10-23T08:35:39.906" v="887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Fryštacká Pavla" userId="1e9680a8-90a6-40fe-bb14-fccf57a6e749" providerId="ADAL" clId="{07C52E21-8D2A-44B0-BD20-44125FAC3C86}" dt="2024-10-17T05:36:08.375" v="201" actId="27636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Fryštacká Pavla" userId="1e9680a8-90a6-40fe-bb14-fccf57a6e749" providerId="ADAL" clId="{07C52E21-8D2A-44B0-BD20-44125FAC3C86}" dt="2024-10-22T13:09:03.700" v="622" actId="20577"/>
        <pc:sldMkLst>
          <pc:docMk/>
          <pc:sldMk cId="4193525154" sldId="259"/>
        </pc:sldMkLst>
        <pc:spChg chg="mod">
          <ac:chgData name="Fryštacká Pavla" userId="1e9680a8-90a6-40fe-bb14-fccf57a6e749" providerId="ADAL" clId="{07C52E21-8D2A-44B0-BD20-44125FAC3C86}" dt="2024-10-22T13:05:34.783" v="579" actId="20577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Fryštacká Pavla" userId="1e9680a8-90a6-40fe-bb14-fccf57a6e749" providerId="ADAL" clId="{07C52E21-8D2A-44B0-BD20-44125FAC3C86}" dt="2024-10-22T13:09:03.700" v="622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mod">
        <pc:chgData name="Fryštacká Pavla" userId="1e9680a8-90a6-40fe-bb14-fccf57a6e749" providerId="ADAL" clId="{07C52E21-8D2A-44B0-BD20-44125FAC3C86}" dt="2024-10-23T11:08:44.841" v="1130" actId="20577"/>
        <pc:sldMkLst>
          <pc:docMk/>
          <pc:sldMk cId="1308633698" sldId="261"/>
        </pc:sldMkLst>
        <pc:spChg chg="mod">
          <ac:chgData name="Fryštacká Pavla" userId="1e9680a8-90a6-40fe-bb14-fccf57a6e749" providerId="ADAL" clId="{07C52E21-8D2A-44B0-BD20-44125FAC3C86}" dt="2024-10-23T11:08:44.841" v="1130" actId="20577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Fryštacká Pavla" userId="1e9680a8-90a6-40fe-bb14-fccf57a6e749" providerId="ADAL" clId="{07C52E21-8D2A-44B0-BD20-44125FAC3C86}" dt="2024-10-22T12:22:23.350" v="212" actId="27636"/>
          <ac:spMkLst>
            <pc:docMk/>
            <pc:sldMk cId="1308633698" sldId="261"/>
            <ac:spMk id="4" creationId="{46D7CB40-7719-2548-8D11-9EEE490D01D8}"/>
          </ac:spMkLst>
        </pc:spChg>
      </pc:sldChg>
      <pc:sldChg chg="modSp mod">
        <pc:chgData name="Fryštacká Pavla" userId="1e9680a8-90a6-40fe-bb14-fccf57a6e749" providerId="ADAL" clId="{07C52E21-8D2A-44B0-BD20-44125FAC3C86}" dt="2024-10-23T11:18:43.076" v="1160" actId="20577"/>
        <pc:sldMkLst>
          <pc:docMk/>
          <pc:sldMk cId="745454274" sldId="264"/>
        </pc:sldMkLst>
        <pc:spChg chg="mod">
          <ac:chgData name="Fryštacká Pavla" userId="1e9680a8-90a6-40fe-bb14-fccf57a6e749" providerId="ADAL" clId="{07C52E21-8D2A-44B0-BD20-44125FAC3C86}" dt="2024-10-23T11:18:43.076" v="1160" actId="20577"/>
          <ac:spMkLst>
            <pc:docMk/>
            <pc:sldMk cId="745454274" sldId="264"/>
            <ac:spMk id="6" creationId="{D410835F-0A28-BD49-B480-AA3D6E59BF65}"/>
          </ac:spMkLst>
        </pc:spChg>
      </pc:sldChg>
      <pc:sldChg chg="modSp mod">
        <pc:chgData name="Fryštacká Pavla" userId="1e9680a8-90a6-40fe-bb14-fccf57a6e749" providerId="ADAL" clId="{07C52E21-8D2A-44B0-BD20-44125FAC3C86}" dt="2024-10-23T11:08:28.658" v="1128" actId="20577"/>
        <pc:sldMkLst>
          <pc:docMk/>
          <pc:sldMk cId="3612744867" sldId="265"/>
        </pc:sldMkLst>
        <pc:spChg chg="mod">
          <ac:chgData name="Fryštacká Pavla" userId="1e9680a8-90a6-40fe-bb14-fccf57a6e749" providerId="ADAL" clId="{07C52E21-8D2A-44B0-BD20-44125FAC3C86}" dt="2024-10-23T11:08:28.658" v="1128" actId="20577"/>
          <ac:spMkLst>
            <pc:docMk/>
            <pc:sldMk cId="3612744867" sldId="265"/>
            <ac:spMk id="2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07:51:26.182" v="854" actId="20577"/>
        <pc:sldMkLst>
          <pc:docMk/>
          <pc:sldMk cId="2196180604" sldId="266"/>
        </pc:sldMkLst>
        <pc:spChg chg="mod">
          <ac:chgData name="Fryštacká Pavla" userId="1e9680a8-90a6-40fe-bb14-fccf57a6e749" providerId="ADAL" clId="{07C52E21-8D2A-44B0-BD20-44125FAC3C86}" dt="2024-10-23T07:51:26.182" v="854" actId="20577"/>
          <ac:spMkLst>
            <pc:docMk/>
            <pc:sldMk cId="2196180604" sldId="266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2T12:56:01.952" v="464" actId="27636"/>
          <ac:spMkLst>
            <pc:docMk/>
            <pc:sldMk cId="2196180604" sldId="266"/>
            <ac:spMk id="4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10:28:20.737" v="1100" actId="20577"/>
        <pc:sldMkLst>
          <pc:docMk/>
          <pc:sldMk cId="725764116" sldId="267"/>
        </pc:sldMkLst>
        <pc:spChg chg="mod">
          <ac:chgData name="Fryštacká Pavla" userId="1e9680a8-90a6-40fe-bb14-fccf57a6e749" providerId="ADAL" clId="{07C52E21-8D2A-44B0-BD20-44125FAC3C86}" dt="2024-10-23T10:28:20.737" v="1100" actId="20577"/>
          <ac:spMkLst>
            <pc:docMk/>
            <pc:sldMk cId="725764116" sldId="267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08:42:20.203" v="937" actId="255"/>
          <ac:spMkLst>
            <pc:docMk/>
            <pc:sldMk cId="725764116" sldId="267"/>
            <ac:spMk id="4" creationId="{00000000-0000-0000-0000-000000000000}"/>
          </ac:spMkLst>
        </pc:spChg>
      </pc:sldChg>
      <pc:sldChg chg="modSp mod ord">
        <pc:chgData name="Fryštacká Pavla" userId="1e9680a8-90a6-40fe-bb14-fccf57a6e749" providerId="ADAL" clId="{07C52E21-8D2A-44B0-BD20-44125FAC3C86}" dt="2024-10-23T08:40:22.642" v="936"/>
        <pc:sldMkLst>
          <pc:docMk/>
          <pc:sldMk cId="3936880049" sldId="269"/>
        </pc:sldMkLst>
        <pc:spChg chg="mod">
          <ac:chgData name="Fryštacká Pavla" userId="1e9680a8-90a6-40fe-bb14-fccf57a6e749" providerId="ADAL" clId="{07C52E21-8D2A-44B0-BD20-44125FAC3C86}" dt="2024-10-23T08:32:32.905" v="882" actId="255"/>
          <ac:spMkLst>
            <pc:docMk/>
            <pc:sldMk cId="3936880049" sldId="269"/>
            <ac:spMk id="4" creationId="{00000000-0000-0000-0000-000000000000}"/>
          </ac:spMkLst>
        </pc:spChg>
      </pc:sldChg>
      <pc:sldChg chg="modSp mod ord">
        <pc:chgData name="Fryštacká Pavla" userId="1e9680a8-90a6-40fe-bb14-fccf57a6e749" providerId="ADAL" clId="{07C52E21-8D2A-44B0-BD20-44125FAC3C86}" dt="2024-10-23T11:22:39.329" v="1162" actId="20577"/>
        <pc:sldMkLst>
          <pc:docMk/>
          <pc:sldMk cId="1116140744" sldId="271"/>
        </pc:sldMkLst>
        <pc:spChg chg="mod">
          <ac:chgData name="Fryštacká Pavla" userId="1e9680a8-90a6-40fe-bb14-fccf57a6e749" providerId="ADAL" clId="{07C52E21-8D2A-44B0-BD20-44125FAC3C86}" dt="2024-10-23T11:22:39.329" v="1162" actId="20577"/>
          <ac:spMkLst>
            <pc:docMk/>
            <pc:sldMk cId="1116140744" sldId="271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10:02:43.007" v="1086" actId="20577"/>
          <ac:spMkLst>
            <pc:docMk/>
            <pc:sldMk cId="1116140744" sldId="271"/>
            <ac:spMk id="4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08:32:54.972" v="883" actId="14100"/>
        <pc:sldMkLst>
          <pc:docMk/>
          <pc:sldMk cId="137041745" sldId="282"/>
        </pc:sldMkLst>
        <pc:spChg chg="mod">
          <ac:chgData name="Fryštacká Pavla" userId="1e9680a8-90a6-40fe-bb14-fccf57a6e749" providerId="ADAL" clId="{07C52E21-8D2A-44B0-BD20-44125FAC3C86}" dt="2024-10-22T12:58:12.561" v="467" actId="20577"/>
          <ac:spMkLst>
            <pc:docMk/>
            <pc:sldMk cId="137041745" sldId="282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08:32:54.972" v="883" actId="14100"/>
          <ac:spMkLst>
            <pc:docMk/>
            <pc:sldMk cId="137041745" sldId="282"/>
            <ac:spMk id="4" creationId="{00000000-0000-0000-0000-000000000000}"/>
          </ac:spMkLst>
        </pc:spChg>
      </pc:sldChg>
      <pc:sldChg chg="del">
        <pc:chgData name="Fryštacká Pavla" userId="1e9680a8-90a6-40fe-bb14-fccf57a6e749" providerId="ADAL" clId="{07C52E21-8D2A-44B0-BD20-44125FAC3C86}" dt="2024-10-23T07:40:07.717" v="744" actId="2696"/>
        <pc:sldMkLst>
          <pc:docMk/>
          <pc:sldMk cId="2880823935" sldId="286"/>
        </pc:sldMkLst>
      </pc:sldChg>
      <pc:sldChg chg="modSp mod">
        <pc:chgData name="Fryštacká Pavla" userId="1e9680a8-90a6-40fe-bb14-fccf57a6e749" providerId="ADAL" clId="{07C52E21-8D2A-44B0-BD20-44125FAC3C86}" dt="2024-10-23T07:36:44.350" v="741" actId="20577"/>
        <pc:sldMkLst>
          <pc:docMk/>
          <pc:sldMk cId="2617466377" sldId="287"/>
        </pc:sldMkLst>
        <pc:spChg chg="mod">
          <ac:chgData name="Fryštacká Pavla" userId="1e9680a8-90a6-40fe-bb14-fccf57a6e749" providerId="ADAL" clId="{07C52E21-8D2A-44B0-BD20-44125FAC3C86}" dt="2024-10-23T07:36:44.350" v="741" actId="20577"/>
          <ac:spMkLst>
            <pc:docMk/>
            <pc:sldMk cId="2617466377" sldId="287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2T13:09:28.305" v="623" actId="255"/>
          <ac:spMkLst>
            <pc:docMk/>
            <pc:sldMk cId="2617466377" sldId="287"/>
            <ac:spMk id="4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2T12:43:48.051" v="323" actId="207"/>
        <pc:sldMkLst>
          <pc:docMk/>
          <pc:sldMk cId="3553254215" sldId="288"/>
        </pc:sldMkLst>
        <pc:spChg chg="mod">
          <ac:chgData name="Fryštacká Pavla" userId="1e9680a8-90a6-40fe-bb14-fccf57a6e749" providerId="ADAL" clId="{07C52E21-8D2A-44B0-BD20-44125FAC3C86}" dt="2024-10-22T12:43:48.051" v="323" actId="207"/>
          <ac:spMkLst>
            <pc:docMk/>
            <pc:sldMk cId="3553254215" sldId="288"/>
            <ac:spMk id="2" creationId="{00000000-0000-0000-0000-000000000000}"/>
          </ac:spMkLst>
        </pc:spChg>
      </pc:sldChg>
      <pc:sldChg chg="modSp mod">
        <pc:chgData name="Fryštacká Pavla" userId="1e9680a8-90a6-40fe-bb14-fccf57a6e749" providerId="ADAL" clId="{07C52E21-8D2A-44B0-BD20-44125FAC3C86}" dt="2024-10-23T11:11:43.752" v="1155" actId="20577"/>
        <pc:sldMkLst>
          <pc:docMk/>
          <pc:sldMk cId="4056330386" sldId="289"/>
        </pc:sldMkLst>
        <pc:spChg chg="mod">
          <ac:chgData name="Fryštacká Pavla" userId="1e9680a8-90a6-40fe-bb14-fccf57a6e749" providerId="ADAL" clId="{07C52E21-8D2A-44B0-BD20-44125FAC3C86}" dt="2024-10-23T11:11:43.752" v="1155" actId="20577"/>
          <ac:spMkLst>
            <pc:docMk/>
            <pc:sldMk cId="4056330386" sldId="289"/>
            <ac:spMk id="2" creationId="{00000000-0000-0000-0000-000000000000}"/>
          </ac:spMkLst>
        </pc:spChg>
        <pc:spChg chg="mod">
          <ac:chgData name="Fryštacká Pavla" userId="1e9680a8-90a6-40fe-bb14-fccf57a6e749" providerId="ADAL" clId="{07C52E21-8D2A-44B0-BD20-44125FAC3C86}" dt="2024-10-23T08:31:51.304" v="881" actId="255"/>
          <ac:spMkLst>
            <pc:docMk/>
            <pc:sldMk cId="4056330386" sldId="289"/>
            <ac:spMk id="4" creationId="{00000000-0000-0000-0000-000000000000}"/>
          </ac:spMkLst>
        </pc:spChg>
      </pc:sldChg>
      <pc:sldChg chg="modSp new mod">
        <pc:chgData name="Fryštacká Pavla" userId="1e9680a8-90a6-40fe-bb14-fccf57a6e749" providerId="ADAL" clId="{07C52E21-8D2A-44B0-BD20-44125FAC3C86}" dt="2024-10-23T10:25:12.703" v="1094" actId="20577"/>
        <pc:sldMkLst>
          <pc:docMk/>
          <pc:sldMk cId="2665324298" sldId="290"/>
        </pc:sldMkLst>
        <pc:spChg chg="mod">
          <ac:chgData name="Fryštacká Pavla" userId="1e9680a8-90a6-40fe-bb14-fccf57a6e749" providerId="ADAL" clId="{07C52E21-8D2A-44B0-BD20-44125FAC3C86}" dt="2024-10-23T10:25:12.703" v="1094" actId="20577"/>
          <ac:spMkLst>
            <pc:docMk/>
            <pc:sldMk cId="2665324298" sldId="290"/>
            <ac:spMk id="2" creationId="{091A0590-9B26-086C-F48A-073253B4A77A}"/>
          </ac:spMkLst>
        </pc:spChg>
        <pc:spChg chg="mod">
          <ac:chgData name="Fryštacká Pavla" userId="1e9680a8-90a6-40fe-bb14-fccf57a6e749" providerId="ADAL" clId="{07C52E21-8D2A-44B0-BD20-44125FAC3C86}" dt="2024-10-22T13:08:32.211" v="620" actId="255"/>
          <ac:spMkLst>
            <pc:docMk/>
            <pc:sldMk cId="2665324298" sldId="290"/>
            <ac:spMk id="4" creationId="{E7B5BEBB-5948-DAFE-84F9-EA81AC614955}"/>
          </ac:spMkLst>
        </pc:spChg>
      </pc:sldChg>
    </pc:docChg>
  </pc:docChgLst>
  <pc:docChgLst>
    <pc:chgData name="Fryštacká Pavla" userId="1e9680a8-90a6-40fe-bb14-fccf57a6e749" providerId="ADAL" clId="{D93FDEE1-45DB-4396-B8DF-4858358CB1BF}"/>
    <pc:docChg chg="custSel modSld">
      <pc:chgData name="Fryštacká Pavla" userId="1e9680a8-90a6-40fe-bb14-fccf57a6e749" providerId="ADAL" clId="{D93FDEE1-45DB-4396-B8DF-4858358CB1BF}" dt="2024-10-25T07:44:47.494" v="17" actId="5793"/>
      <pc:docMkLst>
        <pc:docMk/>
      </pc:docMkLst>
      <pc:sldChg chg="modSp mod">
        <pc:chgData name="Fryštacká Pavla" userId="1e9680a8-90a6-40fe-bb14-fccf57a6e749" providerId="ADAL" clId="{D93FDEE1-45DB-4396-B8DF-4858358CB1BF}" dt="2024-10-25T07:38:43.798" v="5" actId="20577"/>
        <pc:sldMkLst>
          <pc:docMk/>
          <pc:sldMk cId="4193525154" sldId="259"/>
        </pc:sldMkLst>
        <pc:spChg chg="mod">
          <ac:chgData name="Fryštacká Pavla" userId="1e9680a8-90a6-40fe-bb14-fccf57a6e749" providerId="ADAL" clId="{D93FDEE1-45DB-4396-B8DF-4858358CB1BF}" dt="2024-10-25T07:38:43.798" v="5" actId="20577"/>
          <ac:spMkLst>
            <pc:docMk/>
            <pc:sldMk cId="4193525154" sldId="259"/>
            <ac:spMk id="2" creationId="{AE9F03A2-F4C6-C54A-A5C4-2CF1BB5DB16E}"/>
          </ac:spMkLst>
        </pc:spChg>
      </pc:sldChg>
      <pc:sldChg chg="modSp mod">
        <pc:chgData name="Fryštacká Pavla" userId="1e9680a8-90a6-40fe-bb14-fccf57a6e749" providerId="ADAL" clId="{D93FDEE1-45DB-4396-B8DF-4858358CB1BF}" dt="2024-10-25T07:44:47.494" v="17" actId="5793"/>
        <pc:sldMkLst>
          <pc:docMk/>
          <pc:sldMk cId="725764116" sldId="267"/>
        </pc:sldMkLst>
        <pc:spChg chg="mod">
          <ac:chgData name="Fryštacká Pavla" userId="1e9680a8-90a6-40fe-bb14-fccf57a6e749" providerId="ADAL" clId="{D93FDEE1-45DB-4396-B8DF-4858358CB1BF}" dt="2024-10-25T07:44:47.494" v="17" actId="5793"/>
          <ac:spMkLst>
            <pc:docMk/>
            <pc:sldMk cId="725764116" sldId="267"/>
            <ac:spMk id="2" creationId="{00000000-0000-0000-0000-000000000000}"/>
          </ac:spMkLst>
        </pc:spChg>
      </pc:sldChg>
    </pc:docChg>
  </pc:docChgLst>
  <pc:docChgLst>
    <pc:chgData name="Vašíčková Daniela" userId="0d191da8-debe-475f-809a-919e0b46b0ea" providerId="ADAL" clId="{F5311159-1333-4696-8DF7-1AA6C8047DA8}"/>
    <pc:docChg chg="custSel modSld">
      <pc:chgData name="Vašíčková Daniela" userId="0d191da8-debe-475f-809a-919e0b46b0ea" providerId="ADAL" clId="{F5311159-1333-4696-8DF7-1AA6C8047DA8}" dt="2024-11-05T09:57:15.962" v="2" actId="27636"/>
      <pc:docMkLst>
        <pc:docMk/>
      </pc:docMkLst>
      <pc:sldChg chg="modSp mod">
        <pc:chgData name="Vašíčková Daniela" userId="0d191da8-debe-475f-809a-919e0b46b0ea" providerId="ADAL" clId="{F5311159-1333-4696-8DF7-1AA6C8047DA8}" dt="2024-11-05T09:57:15.962" v="2" actId="27636"/>
        <pc:sldMkLst>
          <pc:docMk/>
          <pc:sldMk cId="1116140744" sldId="271"/>
        </pc:sldMkLst>
        <pc:spChg chg="mod">
          <ac:chgData name="Vašíčková Daniela" userId="0d191da8-debe-475f-809a-919e0b46b0ea" providerId="ADAL" clId="{F5311159-1333-4696-8DF7-1AA6C8047DA8}" dt="2024-11-05T09:57:15.962" v="2" actId="27636"/>
          <ac:spMkLst>
            <pc:docMk/>
            <pc:sldMk cId="1116140744" sldId="271"/>
            <ac:spMk id="2" creationId="{00000000-0000-0000-0000-000000000000}"/>
          </ac:spMkLst>
        </pc:spChg>
      </pc:sldChg>
    </pc:docChg>
  </pc:docChgLst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05.11.2024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05.11.2024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zaskol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ihlaskynastredni.cz/" TargetMode="External"/><Relationship Id="rId4" Type="http://schemas.openxmlformats.org/officeDocument/2006/relationships/hyperlink" Target="http://www.msmt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-das.cz/prihlasky-na-stredni-skolu-2024-3-zpusoby-vyplneni-a-podani-prihlasky-na-stredn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1028316" cy="207001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ŘÍZENÍ PRO ŠKOLNÍ ROK </a:t>
            </a: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2025/2026</a:t>
            </a:r>
            <a:br>
              <a:rPr lang="cs-CZ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4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2442575"/>
            <a:ext cx="9144000" cy="3369502"/>
          </a:xfrm>
        </p:spPr>
        <p:txBody>
          <a:bodyPr anchor="t">
            <a:normAutofit fontScale="70000" lnSpcReduction="20000"/>
          </a:bodyPr>
          <a:lstStyle/>
          <a:p>
            <a:r>
              <a:rPr lang="cs-CZ" sz="4600" b="1" u="sng" dirty="0">
                <a:effectLst>
                  <a:outerShdw blurRad="38100" dist="38100" dir="2700000" algn="tl">
                    <a:srgbClr val="FFFFFF"/>
                  </a:outerShdw>
                </a:effectLst>
                <a:cs typeface="Arial" panose="020B0604020202020204" pitchFamily="34" charset="0"/>
              </a:rPr>
              <a:t>Seminář výchovných poradců ZŠ</a:t>
            </a:r>
          </a:p>
          <a:p>
            <a:endParaRPr lang="cs-CZ" sz="4600" b="1" dirty="0">
              <a:cs typeface="Arial" panose="020B0604020202020204" pitchFamily="34" charset="0"/>
            </a:endParaRPr>
          </a:p>
          <a:p>
            <a:r>
              <a:rPr lang="cs-CZ" sz="4600" b="1" dirty="0">
                <a:cs typeface="Arial" panose="020B0604020202020204" pitchFamily="34" charset="0"/>
              </a:rPr>
              <a:t>Uherské Hradiště 31. 10. 2024</a:t>
            </a:r>
          </a:p>
          <a:p>
            <a:r>
              <a:rPr lang="cs-CZ" sz="4600" b="1" dirty="0">
                <a:cs typeface="Arial" panose="020B0604020202020204" pitchFamily="34" charset="0"/>
              </a:rPr>
              <a:t>Vsetín 5. 11. 2024</a:t>
            </a:r>
          </a:p>
          <a:p>
            <a:r>
              <a:rPr lang="cs-CZ" sz="4600" b="1" dirty="0">
                <a:cs typeface="Arial" panose="020B0604020202020204" pitchFamily="34" charset="0"/>
              </a:rPr>
              <a:t>Zlín 6. 11. 2024</a:t>
            </a:r>
            <a:endParaRPr lang="cs-CZ" altLang="cs-CZ" sz="4600" b="1" dirty="0">
              <a:cs typeface="Arial" panose="020B0604020202020204" pitchFamily="34" charset="0"/>
            </a:endParaRPr>
          </a:p>
          <a:p>
            <a:r>
              <a:rPr lang="cs-CZ" altLang="cs-CZ" sz="4600" b="1" dirty="0">
                <a:cs typeface="Arial" panose="020B0604020202020204" pitchFamily="34" charset="0"/>
              </a:rPr>
              <a:t>Kroměříž 6. 11. 2024</a:t>
            </a:r>
            <a:endParaRPr lang="cs-CZ" sz="4600" b="1" dirty="0">
              <a:cs typeface="Arial" panose="020B0604020202020204" pitchFamily="34" charset="0"/>
            </a:endParaRPr>
          </a:p>
          <a:p>
            <a:pPr algn="l"/>
            <a:r>
              <a:rPr lang="cs-CZ" sz="4600" b="1" dirty="0">
                <a:cs typeface="Arial" panose="020B0604020202020204" pitchFamily="34" charset="0"/>
              </a:rPr>
              <a:t>Valašské Meziříčí 7. 11. 2024</a:t>
            </a:r>
          </a:p>
          <a:p>
            <a:pPr algn="l"/>
            <a:endParaRPr lang="cs-CZ" sz="6500" b="1" dirty="0">
              <a:cs typeface="Arial" panose="020B0604020202020204" pitchFamily="34" charset="0"/>
            </a:endParaRPr>
          </a:p>
          <a:p>
            <a:pPr algn="l"/>
            <a:endParaRPr lang="cs-CZ" dirty="0">
              <a:latin typeface="+mj-lt"/>
            </a:endParaRPr>
          </a:p>
          <a:p>
            <a:pPr algn="l"/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5" y="1388225"/>
            <a:ext cx="11737569" cy="6068291"/>
          </a:xfrm>
        </p:spPr>
        <p:txBody>
          <a:bodyPr>
            <a:noAutofit/>
          </a:bodyPr>
          <a:lstStyle/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>
                <a:cs typeface="Arial" pitchFamily="34" charset="0"/>
              </a:rPr>
              <a:t>Termín podání přihlášek: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do</a:t>
            </a:r>
            <a:r>
              <a:rPr lang="cs-CZ" sz="2600" b="1" dirty="0">
                <a:cs typeface="Arial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24. května 2025 (resp. 26. května 2025)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b="1" dirty="0">
                <a:cs typeface="Arial" pitchFamily="34" charset="0"/>
              </a:rPr>
              <a:t>Termín zveřejnění výsledků: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24. června 2025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Organizuje se jednotně;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Do 2. kola se může hlásit uchazeč, který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nebyl přijat v prvním kole </a:t>
            </a:r>
            <a:r>
              <a:rPr lang="cs-CZ" sz="2600" dirty="0">
                <a:cs typeface="Arial" pitchFamily="34" charset="0"/>
              </a:rPr>
              <a:t>nebo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vzdal</a:t>
            </a:r>
            <a:r>
              <a:rPr lang="cs-CZ" sz="2600" b="1" dirty="0">
                <a:cs typeface="Arial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práva na přijetí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Musí</a:t>
            </a:r>
            <a:r>
              <a:rPr lang="cs-CZ" sz="2600" b="1" dirty="0">
                <a:cs typeface="Arial" pitchFamily="34" charset="0"/>
              </a:rPr>
              <a:t> být zohledněny výsledky JPZ, </a:t>
            </a:r>
            <a:r>
              <a:rPr lang="cs-CZ" sz="2600" dirty="0">
                <a:cs typeface="Arial" pitchFamily="34" charset="0"/>
              </a:rPr>
              <a:t>pokud je uchazeč v 1. kole nekonal, nemůže se hlásit do maturitního oboru;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Školní nebo talentová zkouška se koná pouze v </a:t>
            </a:r>
            <a:r>
              <a:rPr lang="cs-CZ" sz="2600" b="1" dirty="0">
                <a:cs typeface="Arial" pitchFamily="34" charset="0"/>
              </a:rPr>
              <a:t>jednom termínu                (9. června - 12. června 2025)</a:t>
            </a:r>
            <a:r>
              <a:rPr lang="cs-CZ" sz="2600" dirty="0">
                <a:cs typeface="Arial" pitchFamily="34" charset="0"/>
              </a:rPr>
              <a:t>, </a:t>
            </a:r>
            <a:r>
              <a:rPr lang="cs-CZ" sz="2600" b="1" dirty="0">
                <a:cs typeface="Arial" pitchFamily="34" charset="0"/>
              </a:rPr>
              <a:t>náhradní termín se nekoná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Postupuje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obdobně jako v 1. kole </a:t>
            </a:r>
            <a:r>
              <a:rPr lang="cs-CZ" sz="2600" dirty="0">
                <a:cs typeface="Arial" pitchFamily="34" charset="0"/>
              </a:rPr>
              <a:t>(včetně prioritizace, tří způsobů </a:t>
            </a:r>
            <a:r>
              <a:rPr lang="cs-CZ" sz="2600">
                <a:cs typeface="Arial" pitchFamily="34" charset="0"/>
              </a:rPr>
              <a:t>podání přihlášky…)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1164308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kolo přijímacího řízení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40493"/>
            <a:ext cx="11264900" cy="48391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/>
              <a:t>Výrazné odchylky oproti 1. a 2. kolu </a:t>
            </a:r>
            <a:endParaRPr lang="cs-CZ" u="sng" dirty="0"/>
          </a:p>
          <a:p>
            <a:r>
              <a:rPr lang="cs-CZ" b="1" dirty="0"/>
              <a:t>3. a další kola </a:t>
            </a:r>
            <a:r>
              <a:rPr lang="cs-CZ" dirty="0"/>
              <a:t>zůstávají výlučně </a:t>
            </a:r>
            <a:r>
              <a:rPr lang="cs-CZ" b="1" dirty="0">
                <a:solidFill>
                  <a:srgbClr val="FF0000"/>
                </a:solidFill>
              </a:rPr>
              <a:t>v kompetenci ředitele školy</a:t>
            </a:r>
            <a:r>
              <a:rPr lang="cs-CZ" dirty="0"/>
              <a:t>;</a:t>
            </a:r>
          </a:p>
          <a:p>
            <a:r>
              <a:rPr lang="cs-CZ" dirty="0"/>
              <a:t>Přihlásit se může uchazeč, který </a:t>
            </a:r>
            <a:r>
              <a:rPr lang="cs-CZ" b="1" dirty="0">
                <a:solidFill>
                  <a:srgbClr val="FF0000"/>
                </a:solidFill>
              </a:rPr>
              <a:t>nebyl přijat </a:t>
            </a:r>
            <a:r>
              <a:rPr lang="cs-CZ" dirty="0"/>
              <a:t>v žádném předchozím kole nebo se </a:t>
            </a:r>
            <a:r>
              <a:rPr lang="cs-CZ" b="1" dirty="0">
                <a:solidFill>
                  <a:srgbClr val="FF0000"/>
                </a:solidFill>
              </a:rPr>
              <a:t>vzdal práva na přijetí</a:t>
            </a:r>
            <a:r>
              <a:rPr lang="cs-CZ" dirty="0"/>
              <a:t>;</a:t>
            </a:r>
          </a:p>
          <a:p>
            <a:r>
              <a:rPr lang="cs-CZ" dirty="0"/>
              <a:t>Přihlášky se </a:t>
            </a:r>
            <a:r>
              <a:rPr lang="cs-CZ" b="1" dirty="0"/>
              <a:t>neumožňuje</a:t>
            </a:r>
            <a:r>
              <a:rPr lang="cs-CZ" dirty="0"/>
              <a:t> podávat </a:t>
            </a:r>
            <a:r>
              <a:rPr lang="cs-CZ" b="1" dirty="0"/>
              <a:t>prostřednictvím elektronického systému;</a:t>
            </a:r>
          </a:p>
          <a:p>
            <a:r>
              <a:rPr lang="cs-CZ" dirty="0"/>
              <a:t>Není jednotný termín zveřejnění, </a:t>
            </a:r>
            <a:r>
              <a:rPr lang="cs-CZ" b="1" dirty="0">
                <a:solidFill>
                  <a:srgbClr val="FF0000"/>
                </a:solidFill>
              </a:rPr>
              <a:t>rozhodnutí se vyhotovuje písemně</a:t>
            </a:r>
            <a:r>
              <a:rPr lang="cs-CZ" dirty="0"/>
              <a:t>;</a:t>
            </a:r>
          </a:p>
          <a:p>
            <a:r>
              <a:rPr lang="cs-CZ" b="1" dirty="0"/>
              <a:t>Lze podat odvolání </a:t>
            </a:r>
            <a:r>
              <a:rPr lang="cs-CZ" dirty="0"/>
              <a:t>ve lhůtě 3 pracovních dnů ode dne oznámení rozhodnutí;</a:t>
            </a:r>
          </a:p>
          <a:p>
            <a:r>
              <a:rPr lang="cs-CZ" dirty="0"/>
              <a:t>Přijatý uchazeč </a:t>
            </a:r>
            <a:r>
              <a:rPr lang="cs-CZ" b="1" dirty="0"/>
              <a:t>potvrzuje úmysl stát se žákem školy </a:t>
            </a:r>
            <a:r>
              <a:rPr lang="cs-CZ" b="1" dirty="0">
                <a:solidFill>
                  <a:srgbClr val="FF0000"/>
                </a:solidFill>
              </a:rPr>
              <a:t>písemným vyjádřením</a:t>
            </a:r>
            <a:r>
              <a:rPr lang="cs-CZ" dirty="0"/>
              <a:t> do 7 dnů ode dne oznámení.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 a další kola přijímacího řízení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80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cs-CZ" sz="2600" b="1" u="sng" dirty="0"/>
              <a:t>Uchazeči se speciálními vzdělávacími potřebami </a:t>
            </a:r>
            <a:endParaRPr lang="cs-CZ" sz="2600" u="sng" dirty="0"/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dirty="0"/>
              <a:t>Jsou upraveny podmínky přijímacího řízení a uzpůsobeno konání přijímací zkoušky podle </a:t>
            </a:r>
            <a:r>
              <a:rPr lang="cs-CZ" sz="2600" b="1" dirty="0"/>
              <a:t>doporučení školského poradenského zařízení. </a:t>
            </a:r>
            <a:r>
              <a:rPr lang="cs-CZ" sz="2600" dirty="0"/>
              <a:t>Upravit podmínky lze pouze na základě předchozího </a:t>
            </a:r>
            <a:r>
              <a:rPr lang="cs-CZ" sz="2600" u="sng" dirty="0"/>
              <a:t>informovaného souhlasu</a:t>
            </a:r>
            <a:r>
              <a:rPr lang="cs-CZ" sz="2600" dirty="0"/>
              <a:t> (projednání nejpozději 10 dní před konáním zkoušky).</a:t>
            </a:r>
          </a:p>
          <a:p>
            <a:pPr algn="just" eaLnBrk="0" hangingPunct="0">
              <a:spcBef>
                <a:spcPct val="20000"/>
              </a:spcBef>
              <a:buSzPct val="90000"/>
            </a:pPr>
            <a:r>
              <a:rPr lang="cs-CZ" sz="2600" b="1" u="sng" dirty="0"/>
              <a:t>Osoby </a:t>
            </a:r>
            <a:r>
              <a:rPr lang="cs-CZ" dirty="0"/>
              <a:t>podle</a:t>
            </a:r>
            <a:r>
              <a:rPr lang="cs-CZ" sz="2600" b="1" u="sng" dirty="0"/>
              <a:t> § 20 odst. 4 ŠZ</a:t>
            </a:r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u="sng" dirty="0"/>
              <a:t>Na žádost</a:t>
            </a:r>
            <a:r>
              <a:rPr lang="cs-CZ" sz="2600" dirty="0"/>
              <a:t> je umožněno promíjet přijímací zkoušku </a:t>
            </a:r>
            <a:r>
              <a:rPr lang="cs-CZ" sz="2600" u="sng" dirty="0"/>
              <a:t>z českého jazyka</a:t>
            </a:r>
            <a:r>
              <a:rPr lang="cs-CZ" sz="2600" dirty="0"/>
              <a:t>  osobám, které získaly předchozí vzdělání ve škole mimo území České republiky. Při přijímacím řízení se znalost u těchto osob ověřuje pohovorem. </a:t>
            </a:r>
          </a:p>
          <a:p>
            <a:pPr lvl="0" algn="just" eaLnBrk="0" hangingPunct="0">
              <a:spcBef>
                <a:spcPct val="20000"/>
              </a:spcBef>
              <a:buSzPct val="90000"/>
            </a:pPr>
            <a:r>
              <a:rPr lang="cs-CZ" sz="2600" b="1" u="sng" dirty="0"/>
              <a:t>Uchazeči z Ukrajiny</a:t>
            </a:r>
            <a:r>
              <a:rPr lang="cs-CZ" sz="2600" b="1" dirty="0"/>
              <a:t>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Opatření obecné povahy č.j. MSMT-17092/2024-1</a:t>
            </a:r>
          </a:p>
          <a:p>
            <a:pPr marL="0" lvl="0" indent="0" algn="just" eaLnBrk="0" hangingPunct="0">
              <a:spcBef>
                <a:spcPct val="20000"/>
              </a:spcBef>
              <a:buSzPct val="90000"/>
              <a:buNone/>
            </a:pPr>
            <a:r>
              <a:rPr lang="cs-CZ" sz="2600" dirty="0"/>
              <a:t>ze dne 18. října 2024 (cizinci s dočasnou </a:t>
            </a:r>
            <a:r>
              <a:rPr lang="cs-CZ" sz="2600"/>
              <a:t>ochranou)</a:t>
            </a:r>
            <a:endParaRPr lang="cs-CZ" dirty="0"/>
          </a:p>
          <a:p>
            <a:endParaRPr lang="cs-CZ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49630"/>
            <a:ext cx="11264900" cy="1149084"/>
          </a:xfrm>
        </p:spPr>
        <p:txBody>
          <a:bodyPr>
            <a:no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Forma JPZ u uchazečů se SVP a osob podle        § 20 odst. 4; uchazeči z Ukrajiny</a:t>
            </a:r>
            <a:b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14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27967"/>
            <a:ext cx="11264900" cy="485165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cs-CZ" sz="2600" b="1" u="sng" dirty="0"/>
              <a:t>„Podpora řemesel v odborném školství“</a:t>
            </a:r>
          </a:p>
          <a:p>
            <a:pPr lvl="0" algn="just"/>
            <a:r>
              <a:rPr lang="cs-CZ" sz="2600" dirty="0"/>
              <a:t>Aktuálně zařazeno celkem </a:t>
            </a:r>
            <a:r>
              <a:rPr lang="cs-CZ" sz="2600" b="1" dirty="0"/>
              <a:t>19 oborů vzdělání </a:t>
            </a:r>
            <a:r>
              <a:rPr lang="cs-CZ" sz="2600" dirty="0"/>
              <a:t>(převážně stavební a strojírenské obory, dále zařazeny obory - Truhlář, Tiskař na polygrafických strojích, Knihař)	</a:t>
            </a:r>
          </a:p>
          <a:p>
            <a:pPr lvl="0" algn="just"/>
            <a:r>
              <a:rPr lang="cs-CZ" sz="2600" dirty="0"/>
              <a:t>Žáci obdrží finanční příspěvek z rozpočtu ZK:</a:t>
            </a:r>
          </a:p>
          <a:p>
            <a:pPr lvl="0" algn="just"/>
            <a:r>
              <a:rPr lang="cs-CZ" sz="2600" dirty="0"/>
              <a:t>    (při splnění stanovených podmínek)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1. roč. - 300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1 500Kč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2. roč. - 400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2 500Kč</a:t>
            </a:r>
          </a:p>
          <a:p>
            <a:pPr lvl="2" algn="just">
              <a:buFont typeface="Wingdings" panose="05000000000000000000" pitchFamily="2" charset="2"/>
              <a:buChar char="ü"/>
            </a:pPr>
            <a:r>
              <a:rPr lang="cs-CZ" sz="2600" dirty="0"/>
              <a:t>3. roč. - 500 Kč/</a:t>
            </a:r>
            <a:r>
              <a:rPr lang="cs-CZ" sz="2600" dirty="0" err="1"/>
              <a:t>měs</a:t>
            </a:r>
            <a:r>
              <a:rPr lang="cs-CZ" sz="2600" dirty="0"/>
              <a:t>., za vyznamenání na konci roku 3 000Kč</a:t>
            </a:r>
          </a:p>
          <a:p>
            <a:pPr algn="just"/>
            <a:r>
              <a:rPr lang="cs-CZ" sz="2600" b="1" dirty="0"/>
              <a:t>Přehled</a:t>
            </a:r>
            <a:r>
              <a:rPr lang="cs-CZ" sz="2600" dirty="0"/>
              <a:t> podporovaných oborů a </a:t>
            </a:r>
            <a:r>
              <a:rPr lang="cs-CZ" sz="2600" b="1" dirty="0"/>
              <a:t>podmínky</a:t>
            </a:r>
            <a:r>
              <a:rPr lang="cs-CZ" sz="2600" dirty="0"/>
              <a:t> pro vyplácení příspěvků jsou uveřejněny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v sekci „Podpora řemesel v odborném školství“.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Podpora odborného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23062225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0285"/>
            <a:ext cx="11264900" cy="4939340"/>
          </a:xfrm>
        </p:spPr>
        <p:txBody>
          <a:bodyPr>
            <a:noAutofit/>
          </a:bodyPr>
          <a:lstStyle/>
          <a:p>
            <a:pPr marL="0" indent="0">
              <a:buSzPct val="75000"/>
              <a:buNone/>
            </a:pPr>
            <a:r>
              <a:rPr lang="cs-CZ" sz="2600" b="1" dirty="0"/>
              <a:t>Informační a vzdělávací portál Zlínského kraje </a:t>
            </a:r>
            <a:r>
              <a:rPr lang="cs-CZ" sz="2600" dirty="0">
                <a:solidFill>
                  <a:srgbClr val="FF0000"/>
                </a:solidFill>
                <a:hlinkClick r:id="rId2"/>
              </a:rPr>
              <a:t>www.zkola.cz</a:t>
            </a:r>
            <a:endParaRPr lang="cs-CZ" sz="2600" dirty="0">
              <a:solidFill>
                <a:srgbClr val="FF0000"/>
              </a:solidFill>
            </a:endParaRPr>
          </a:p>
          <a:p>
            <a:pPr marL="1084263" lvl="0" indent="-457200"/>
            <a:r>
              <a:rPr lang="cs-CZ" sz="2600" dirty="0"/>
              <a:t>Kalendář dnů otevřených dveří</a:t>
            </a:r>
          </a:p>
          <a:p>
            <a:pPr marL="1084263" lvl="0" indent="-457200" algn="just"/>
            <a:r>
              <a:rPr lang="cs-CZ" sz="2600" dirty="0"/>
              <a:t>Elektronická publikace „Kam na školu ve Zlínském kraji“</a:t>
            </a:r>
          </a:p>
          <a:p>
            <a:pPr marL="1084263" lvl="0" indent="-457200" algn="just"/>
            <a:r>
              <a:rPr lang="cs-CZ" sz="2600" dirty="0"/>
              <a:t>Podpora řemesel v odborném školství</a:t>
            </a:r>
          </a:p>
          <a:p>
            <a:pPr marL="1084263" indent="-457200" algn="just"/>
            <a:r>
              <a:rPr lang="cs-CZ" sz="2600" dirty="0"/>
              <a:t>Burza škol </a:t>
            </a:r>
            <a:r>
              <a:rPr lang="cs-CZ" sz="2600" dirty="0">
                <a:hlinkClick r:id="rId3"/>
              </a:rPr>
              <a:t>www.burzaskol.cz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V oblasti přijímacího řízení </a:t>
            </a:r>
            <a:r>
              <a:rPr lang="cs-CZ" sz="2600" b="1" dirty="0"/>
              <a:t>doporučujeme dále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/>
            <a:r>
              <a:rPr lang="cs-CZ" sz="2600" dirty="0"/>
              <a:t>sekci Přehled školských předpisů / zákony, vyhlášky a nařízení vlády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</a:t>
            </a:r>
          </a:p>
          <a:p>
            <a:pPr marL="1084263" indent="-457200"/>
            <a:r>
              <a:rPr lang="cs-CZ" sz="2600" dirty="0"/>
              <a:t>www jednotlivých středních škol</a:t>
            </a:r>
          </a:p>
          <a:p>
            <a:pPr marL="1084263" indent="-457200"/>
            <a:r>
              <a:rPr lang="cs-CZ" sz="2600" dirty="0">
                <a:hlinkClick r:id="rId4"/>
              </a:rPr>
              <a:t>www.msmt.cz</a:t>
            </a:r>
            <a:endParaRPr lang="cs-CZ" sz="2600" dirty="0"/>
          </a:p>
          <a:p>
            <a:pPr marL="1084263" indent="-457200"/>
            <a:r>
              <a:rPr lang="cs-CZ" sz="2600" dirty="0">
                <a:hlinkClick r:id="rId5"/>
              </a:rPr>
              <a:t>www.prihlaskynastredni.cz</a:t>
            </a:r>
            <a:endParaRPr lang="cs-CZ" sz="2600" dirty="0"/>
          </a:p>
          <a:p>
            <a:pPr marL="1084263" indent="-457200"/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81001"/>
            <a:ext cx="11264900" cy="1100978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10685318" cy="3022600"/>
          </a:xfrm>
        </p:spPr>
        <p:txBody>
          <a:bodyPr/>
          <a:lstStyle/>
          <a:p>
            <a:b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54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Děkujeme 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Pracovníci OŠMS, oddělení organizační a správní</a:t>
            </a:r>
          </a:p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761 90 Zlín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91A0590-9B26-086C-F48A-073253B4A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cs-CZ" sz="26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b="1" dirty="0"/>
              <a:t>sjednocení</a:t>
            </a:r>
            <a:r>
              <a:rPr lang="cs-CZ" sz="2600" dirty="0"/>
              <a:t> všech termínů přijímacího řízení pro obory s talentovou zkouškou i bez talentové zkoušky;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b="1" dirty="0"/>
              <a:t>pro všechny obory </a:t>
            </a:r>
            <a:r>
              <a:rPr lang="cs-CZ" sz="2600" dirty="0"/>
              <a:t>vzdělání je </a:t>
            </a:r>
            <a:r>
              <a:rPr lang="cs-CZ" sz="2600" b="1" u="sng" dirty="0">
                <a:solidFill>
                  <a:srgbClr val="FF0000"/>
                </a:solidFill>
              </a:rPr>
              <a:t>stejné datum </a:t>
            </a:r>
            <a:r>
              <a:rPr lang="cs-CZ" sz="2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odeslání přihlášek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600" b="1" dirty="0">
                <a:solidFill>
                  <a:srgbClr val="FF0000"/>
                </a:solidFill>
              </a:rPr>
              <a:t>   -</a:t>
            </a:r>
            <a:r>
              <a:rPr lang="cs-CZ" sz="2600" dirty="0">
                <a:solidFill>
                  <a:srgbClr val="FF0000"/>
                </a:solidFill>
              </a:rPr>
              <a:t> </a:t>
            </a:r>
            <a:r>
              <a:rPr lang="cs-CZ" sz="2600" b="1" u="sng" dirty="0">
                <a:solidFill>
                  <a:srgbClr val="FF0000"/>
                </a:solidFill>
              </a:rPr>
              <a:t>do 20. února 2025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b="1" dirty="0"/>
              <a:t>výsledky talentových zkoušek i přijímacího řízení na všechny školy</a:t>
            </a:r>
            <a:r>
              <a:rPr lang="cs-CZ" sz="2600" dirty="0"/>
              <a:t> bez talentových zkoušek budou zveřejněny ve stejném termínu              </a:t>
            </a:r>
            <a:r>
              <a:rPr lang="cs-CZ" sz="2600" b="1" u="sng" dirty="0">
                <a:solidFill>
                  <a:srgbClr val="FF0000"/>
                </a:solidFill>
              </a:rPr>
              <a:t>15. května 2025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F4C013-F46A-D0C9-D3D9-3B0A0DCE4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B5BEBB-5948-DAFE-84F9-EA81AC614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220739"/>
            <a:ext cx="11264900" cy="931325"/>
          </a:xfrm>
        </p:spPr>
        <p:txBody>
          <a:bodyPr>
            <a:no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Důležité změny v přijímacím řízení od šk. roku 2024/2025</a:t>
            </a:r>
          </a:p>
        </p:txBody>
      </p:sp>
    </p:spTree>
    <p:extLst>
      <p:ext uri="{BB962C8B-B14F-4D97-AF65-F5344CB8AC3E}">
        <p14:creationId xmlns:p14="http://schemas.microsoft.com/office/powerpoint/2010/main" val="2665324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87484"/>
            <a:ext cx="11477700" cy="459214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/>
              <a:t>Digitalizace</a:t>
            </a:r>
            <a:r>
              <a:rPr lang="cs-CZ" b="1" dirty="0"/>
              <a:t> procesu přijímacího řízení </a:t>
            </a:r>
            <a:r>
              <a:rPr lang="cs-CZ" dirty="0"/>
              <a:t>s možností podání přihlášky         v listinné podobě;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Zvýšení počtu podaných přihlášek </a:t>
            </a:r>
            <a:r>
              <a:rPr lang="cs-CZ" dirty="0"/>
              <a:t>pro 1. a 2. kolo;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Závazná prioritizace </a:t>
            </a:r>
            <a:r>
              <a:rPr lang="cs-CZ" dirty="0"/>
              <a:t>pořadí škol v přihlášce;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/>
              <a:t>Automatické </a:t>
            </a:r>
            <a:r>
              <a:rPr lang="cs-CZ" b="1" dirty="0"/>
              <a:t>přijetí</a:t>
            </a:r>
            <a:r>
              <a:rPr lang="cs-CZ" dirty="0"/>
              <a:t> do zvolené školy dle </a:t>
            </a:r>
            <a:r>
              <a:rPr lang="cs-CZ" b="1" dirty="0"/>
              <a:t>preferencí</a:t>
            </a:r>
            <a:r>
              <a:rPr lang="cs-CZ" dirty="0"/>
              <a:t> a zároveň výsledků přijímacího řízení na školu/obor </a:t>
            </a:r>
            <a:r>
              <a:rPr lang="cs-CZ" b="1" dirty="0"/>
              <a:t>nejvýše v pořadí</a:t>
            </a:r>
            <a:r>
              <a:rPr lang="cs-CZ" dirty="0"/>
              <a:t>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Zrušení zápisových lístků</a:t>
            </a:r>
            <a:r>
              <a:rPr lang="cs-CZ" dirty="0"/>
              <a:t>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Hodnocení předchozího vzdělávání </a:t>
            </a:r>
            <a:r>
              <a:rPr lang="cs-CZ" dirty="0"/>
              <a:t>přestalo být povinnou součástí kritérií, </a:t>
            </a:r>
            <a:r>
              <a:rPr lang="cs-CZ" b="1" dirty="0"/>
              <a:t>zůstává jako možnost</a:t>
            </a:r>
            <a:r>
              <a:rPr lang="cs-CZ" dirty="0"/>
              <a:t>.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38663A9B-CB12-4737-9318-93B1754C1B03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Změny v přijímacím řízení od šk. roku 2023/2024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63287"/>
            <a:ext cx="11264900" cy="491633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b="1" u="sng" dirty="0"/>
              <a:t>Právní úprava přijímacího řízení</a:t>
            </a:r>
          </a:p>
          <a:p>
            <a:pPr>
              <a:spcAft>
                <a:spcPts val="1000"/>
              </a:spcAft>
            </a:pPr>
            <a:r>
              <a:rPr lang="cs-CZ" b="1" dirty="0"/>
              <a:t>zákon č. 561/2004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(školský zákon), ve znění účinném ode dne        1. 1. 2024;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vyhláška č. 422/2023 Sb.</a:t>
            </a:r>
            <a:r>
              <a:rPr lang="cs-CZ" dirty="0"/>
              <a:t>, o přijímacím řízení ke střednímu vzdělávání, ve znění pozdějších předpisů</a:t>
            </a:r>
            <a:r>
              <a:rPr lang="cs-CZ" b="1" dirty="0"/>
              <a:t>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zákon č. 500/2004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(správní řád), ve znění pozdějších předpisů;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nařízení vlády č. 211/2010 Sb.</a:t>
            </a:r>
            <a:r>
              <a:rPr lang="cs-CZ" dirty="0"/>
              <a:t>, o soustavě oborů vzdělání v základním, středním a vyšším odborném vzdělávání, ve znění pozdějších předpisů; </a:t>
            </a:r>
          </a:p>
          <a:p>
            <a:pPr>
              <a:spcAft>
                <a:spcPts val="1000"/>
              </a:spcAft>
            </a:pPr>
            <a:r>
              <a:rPr lang="cs-CZ" b="1" dirty="0"/>
              <a:t>zákon č. 67/2022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o opatřeních v oblasti školství v souvislosti                         s ozbrojeným konfliktem na území Ukrajiny vyvolaným invazí vojsk Ruské   federace, v platném znění.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55325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276654"/>
          </a:xfrm>
        </p:spPr>
        <p:txBody>
          <a:bodyPr>
            <a:normAutofit fontScale="77500" lnSpcReduction="20000"/>
          </a:bodyPr>
          <a:lstStyle/>
          <a:p>
            <a:endParaRPr lang="cs-CZ" sz="3400" b="1" dirty="0"/>
          </a:p>
          <a:p>
            <a:r>
              <a:rPr lang="cs-CZ" sz="3400" b="1" dirty="0"/>
              <a:t>1. termín: </a:t>
            </a:r>
            <a:r>
              <a:rPr lang="cs-CZ" sz="3400" b="1" dirty="0">
                <a:solidFill>
                  <a:srgbClr val="FF0000"/>
                </a:solidFill>
              </a:rPr>
              <a:t>11. dubna 2025 </a:t>
            </a:r>
            <a:r>
              <a:rPr lang="cs-CZ" sz="3400" dirty="0"/>
              <a:t>(4leté obory, vč. NS) </a:t>
            </a:r>
          </a:p>
          <a:p>
            <a:pPr marL="0" indent="0">
              <a:buNone/>
            </a:pPr>
            <a:r>
              <a:rPr lang="cs-CZ" sz="3400" dirty="0"/>
              <a:t>                    </a:t>
            </a:r>
            <a:r>
              <a:rPr lang="cs-CZ" sz="3400" b="1" dirty="0">
                <a:solidFill>
                  <a:srgbClr val="FF0000"/>
                </a:solidFill>
              </a:rPr>
              <a:t>15. dubna 2025 </a:t>
            </a:r>
            <a:r>
              <a:rPr lang="cs-CZ" sz="3400" dirty="0"/>
              <a:t>(6letá a 8letá gymnázia)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b="1" dirty="0"/>
              <a:t>2. termín: </a:t>
            </a:r>
            <a:r>
              <a:rPr lang="cs-CZ" sz="3400" b="1" dirty="0">
                <a:solidFill>
                  <a:srgbClr val="FF0000"/>
                </a:solidFill>
              </a:rPr>
              <a:t>14. dubna 2025 </a:t>
            </a:r>
            <a:r>
              <a:rPr lang="cs-CZ" sz="3400" dirty="0"/>
              <a:t>(4leté obory, vč. NS) </a:t>
            </a:r>
          </a:p>
          <a:p>
            <a:pPr marL="0" indent="0">
              <a:buNone/>
            </a:pPr>
            <a:r>
              <a:rPr lang="cs-CZ" sz="3400" dirty="0"/>
              <a:t>                    </a:t>
            </a:r>
            <a:r>
              <a:rPr lang="cs-CZ" sz="3400" b="1" dirty="0">
                <a:solidFill>
                  <a:srgbClr val="FF0000"/>
                </a:solidFill>
              </a:rPr>
              <a:t>16. dubna 2025 </a:t>
            </a:r>
            <a:r>
              <a:rPr lang="cs-CZ" sz="3400" dirty="0"/>
              <a:t>(6letá a 8letá gymnázia)</a:t>
            </a:r>
          </a:p>
          <a:p>
            <a:pPr marL="0" indent="0">
              <a:buNone/>
            </a:pPr>
            <a:r>
              <a:rPr lang="cs-CZ" sz="3400" dirty="0"/>
              <a:t>                    		</a:t>
            </a:r>
          </a:p>
          <a:p>
            <a:pPr marL="0" indent="0">
              <a:buNone/>
            </a:pPr>
            <a:r>
              <a:rPr lang="cs-CZ" sz="3400" b="1" dirty="0"/>
              <a:t>Náhradní termín </a:t>
            </a:r>
            <a:r>
              <a:rPr lang="cs-CZ" sz="3400" dirty="0"/>
              <a:t>(všechny obory vzdělání)</a:t>
            </a:r>
          </a:p>
          <a:p>
            <a:pPr marL="0" indent="0">
              <a:buNone/>
            </a:pPr>
            <a:r>
              <a:rPr lang="cs-CZ" sz="3400" dirty="0"/>
              <a:t>    1. termín: </a:t>
            </a:r>
            <a:r>
              <a:rPr lang="cs-CZ" sz="3400" b="1" dirty="0">
                <a:solidFill>
                  <a:srgbClr val="FF0000"/>
                </a:solidFill>
              </a:rPr>
              <a:t>29. dubna 2025</a:t>
            </a:r>
            <a:endParaRPr lang="cs-CZ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dirty="0"/>
              <a:t>    2. termín: </a:t>
            </a:r>
            <a:r>
              <a:rPr lang="cs-CZ" sz="3400" b="1" dirty="0">
                <a:solidFill>
                  <a:srgbClr val="FF0000"/>
                </a:solidFill>
              </a:rPr>
              <a:t>30. dubna 2025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600" dirty="0"/>
              <a:t>MŠMT může v souladu s § 184a, odst. 4 ŠZ stanovit odlišný způsob nebo podmínky přijímání ke vzdělávání (krizový zákon, karanténa…)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endParaRPr lang="cs-CZ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Termíny jednotných přijímacích zkoušek</a:t>
            </a:r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481799" cy="49542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/>
              <a:t>Nejvýše </a:t>
            </a:r>
            <a:r>
              <a:rPr lang="cs-CZ" sz="2600" b="1" u="sng" dirty="0">
                <a:solidFill>
                  <a:srgbClr val="FF0000"/>
                </a:solidFill>
              </a:rPr>
              <a:t>2 přihlášky</a:t>
            </a:r>
            <a:r>
              <a:rPr lang="cs-CZ" sz="2600" b="1" dirty="0">
                <a:solidFill>
                  <a:srgbClr val="FF0000"/>
                </a:solidFill>
              </a:rPr>
              <a:t> do oborů s talentovou zkouškou </a:t>
            </a:r>
            <a:r>
              <a:rPr lang="cs-CZ" sz="2600" dirty="0"/>
              <a:t>a nejvýše                 </a:t>
            </a:r>
            <a:r>
              <a:rPr lang="cs-CZ" sz="2600" b="1" u="sng" dirty="0">
                <a:solidFill>
                  <a:srgbClr val="FF0000"/>
                </a:solidFill>
              </a:rPr>
              <a:t>3 přihlášky</a:t>
            </a:r>
            <a:r>
              <a:rPr lang="cs-CZ" sz="2600" b="1" dirty="0">
                <a:solidFill>
                  <a:srgbClr val="FF0000"/>
                </a:solidFill>
              </a:rPr>
              <a:t> do ostatních oborů </a:t>
            </a:r>
            <a:r>
              <a:rPr lang="cs-CZ" sz="2600" dirty="0"/>
              <a:t>(max. 5 celkem)</a:t>
            </a:r>
          </a:p>
          <a:p>
            <a:pPr marL="0" indent="0">
              <a:buNone/>
            </a:pPr>
            <a:r>
              <a:rPr lang="cs-CZ" sz="2600" b="1" dirty="0"/>
              <a:t>Termín pro podání přihlášky: </a:t>
            </a:r>
            <a:r>
              <a:rPr lang="cs-CZ" sz="2600" b="1" u="sng" dirty="0">
                <a:solidFill>
                  <a:srgbClr val="FF0000"/>
                </a:solidFill>
              </a:rPr>
              <a:t>do 20. </a:t>
            </a:r>
            <a:r>
              <a:rPr lang="cs-CZ" sz="2600" b="1" u="sng">
                <a:solidFill>
                  <a:srgbClr val="FF0000"/>
                </a:solidFill>
              </a:rPr>
              <a:t>února 2025</a:t>
            </a:r>
            <a:r>
              <a:rPr lang="cs-CZ" sz="2600" b="1">
                <a:solidFill>
                  <a:srgbClr val="FF0000"/>
                </a:solidFill>
              </a:rPr>
              <a:t> </a:t>
            </a: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600" b="1" dirty="0"/>
          </a:p>
          <a:p>
            <a:pPr algn="just"/>
            <a:r>
              <a:rPr lang="cs-CZ" sz="2600" b="1" dirty="0"/>
              <a:t>pořadí škol </a:t>
            </a:r>
            <a:r>
              <a:rPr lang="cs-CZ" sz="2600" dirty="0"/>
              <a:t>se v přihlášce uvádí </a:t>
            </a:r>
            <a:r>
              <a:rPr lang="cs-CZ" sz="2600" b="1" u="sng" dirty="0">
                <a:solidFill>
                  <a:srgbClr val="FF0000"/>
                </a:solidFill>
              </a:rPr>
              <a:t>podle preference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(důraz na co nejpečlivější výběr oboru při podání přihlášky - </a:t>
            </a:r>
            <a:r>
              <a:rPr lang="cs-CZ" sz="2600" b="1" dirty="0"/>
              <a:t>po uplynutí termínu pro podání přihlášky již nelze pořadí měnit</a:t>
            </a:r>
            <a:r>
              <a:rPr lang="cs-CZ" sz="2600" dirty="0"/>
              <a:t>), na všech přihláškách jsou obory </a:t>
            </a:r>
            <a:r>
              <a:rPr lang="cs-CZ" sz="2600" b="1" dirty="0"/>
              <a:t>ve stejném pořadí</a:t>
            </a:r>
            <a:endParaRPr lang="cs-CZ" sz="2600" dirty="0"/>
          </a:p>
          <a:p>
            <a:pPr>
              <a:lnSpc>
                <a:spcPct val="100000"/>
              </a:lnSpc>
            </a:pPr>
            <a:r>
              <a:rPr lang="cs-CZ" sz="2600" dirty="0"/>
              <a:t>Součástí přihlášky jsou </a:t>
            </a:r>
            <a:r>
              <a:rPr lang="cs-CZ" sz="2600" b="1" dirty="0">
                <a:solidFill>
                  <a:srgbClr val="FF0000"/>
                </a:solidFill>
              </a:rPr>
              <a:t>prosté kopie dokladů </a:t>
            </a:r>
            <a:r>
              <a:rPr lang="cs-CZ" sz="2600" dirty="0"/>
              <a:t>stanovených vyhláškou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Možnosti podání přihlášky</a:t>
            </a:r>
            <a:r>
              <a:rPr lang="cs-CZ" b="1" dirty="0"/>
              <a:t> </a:t>
            </a:r>
            <a:r>
              <a:rPr lang="cs-CZ" dirty="0"/>
              <a:t>(rovnocenné formy)</a:t>
            </a:r>
            <a:endParaRPr lang="cs-CZ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plně digitalizovaná přihláška </a:t>
            </a:r>
            <a:r>
              <a:rPr lang="cs-CZ" dirty="0"/>
              <a:t>(prostřednictvím informačního systému DipSy) na základě prokázání totožnosti s využitím prostředku pro elektronickou identifikaci (stvrzením přihlášky je přihláška podána do všech škol);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částečně digitalizovaná </a:t>
            </a:r>
            <a:r>
              <a:rPr lang="cs-CZ" dirty="0"/>
              <a:t>přihláška formou výpisu z informačního systému DipSy (není třeba prokázání totožnosti s využitím elektronické identifikace) - vygenerovaný výpis se odesílá běžným způsobem do škol);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papírový tiskopis přihlášky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listinná přihláška se shodným pořadím oborů na všech tiskopisech (včetně příloh v listinné podobě).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Podpis uchazeče se nahrazuje </a:t>
            </a:r>
            <a:r>
              <a:rPr lang="cs-CZ" b="1" dirty="0"/>
              <a:t>čestným prohlášením podávající osoby</a:t>
            </a:r>
            <a:r>
              <a:rPr lang="cs-CZ" dirty="0"/>
              <a:t> (nezletilý uchazeč souhlasí s podáním a obsahem).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Možnosti podání přihlášky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66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363574" cy="49809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u="sng" dirty="0">
                <a:solidFill>
                  <a:srgbClr val="FF0000"/>
                </a:solidFill>
              </a:rPr>
              <a:t>Místo konání</a:t>
            </a:r>
            <a:r>
              <a:rPr lang="cs-CZ" sz="2600" b="1" dirty="0">
                <a:solidFill>
                  <a:srgbClr val="FF0000"/>
                </a:solidFill>
              </a:rPr>
              <a:t> jednotné zkoušky </a:t>
            </a:r>
            <a:r>
              <a:rPr lang="cs-CZ" sz="2600" b="1" dirty="0"/>
              <a:t>určí Centrum 1. března 2025</a:t>
            </a:r>
            <a:r>
              <a:rPr lang="cs-CZ" sz="2600" dirty="0"/>
              <a:t>, a to jednu ze škol s oborem vzdělání s MZ, kam se uchazeč hlásí.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dirty="0"/>
              <a:t>Na oba termíny </a:t>
            </a:r>
            <a:r>
              <a:rPr lang="cs-CZ" sz="2600" b="1" u="sng" dirty="0">
                <a:solidFill>
                  <a:srgbClr val="FF0000"/>
                </a:solidFill>
              </a:rPr>
              <a:t>může být určena stejná škola</a:t>
            </a:r>
            <a:r>
              <a:rPr lang="cs-CZ" sz="2600" b="1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Pozvánku</a:t>
            </a:r>
            <a:r>
              <a:rPr lang="cs-CZ" sz="2600" dirty="0"/>
              <a:t> zasílá uchazeči ředitel SŠ nejpozději 14 dní před konáním zkoušek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Uchazeč, který se hlásí</a:t>
            </a:r>
            <a:r>
              <a:rPr lang="cs-CZ" sz="2600" b="1" dirty="0">
                <a:solidFill>
                  <a:srgbClr val="FF0000"/>
                </a:solidFill>
              </a:rPr>
              <a:t> alespoň do jednoho oboru s MZ, má </a:t>
            </a:r>
            <a:r>
              <a:rPr lang="cs-CZ" sz="2600" b="1" u="sng" dirty="0">
                <a:solidFill>
                  <a:srgbClr val="FF0000"/>
                </a:solidFill>
              </a:rPr>
              <a:t>právo konat dva termíny JPZ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Školní přijímací zkouška </a:t>
            </a:r>
            <a:r>
              <a:rPr lang="cs-CZ" sz="2600" dirty="0"/>
              <a:t>(může být stanovena) - koná se v období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>
                <a:solidFill>
                  <a:srgbClr val="FF0000"/>
                </a:solidFill>
              </a:rPr>
              <a:t>  od 15. března (resp. 17. března) do 23. dubna 2025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endParaRPr lang="cs-CZ" sz="2600" b="1" dirty="0"/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Průběh a délka JPZ </a:t>
            </a:r>
            <a:endParaRPr lang="cs-CZ" sz="2600" u="sng" dirty="0"/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Český jazyka a literatura (60 minut);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Matematika a její aplikace (70 minut).</a:t>
            </a:r>
            <a:endParaRPr lang="cs-CZ" sz="26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Jednotná přijímací zkouška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30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30285"/>
            <a:ext cx="11264900" cy="5049340"/>
          </a:xfrm>
        </p:spPr>
        <p:txBody>
          <a:bodyPr>
            <a:noAutofit/>
          </a:bodyPr>
          <a:lstStyle/>
          <a:p>
            <a:pPr lvl="0">
              <a:spcBef>
                <a:spcPts val="500"/>
              </a:spcBef>
            </a:pPr>
            <a:r>
              <a:rPr lang="cs-CZ" sz="2600" b="1" dirty="0"/>
              <a:t>Jednotný termín zveřejnění výsledků </a:t>
            </a:r>
            <a:r>
              <a:rPr lang="cs-CZ" sz="2600" dirty="0"/>
              <a:t>všemi středními školami - stanoven vyhláškou </a:t>
            </a:r>
            <a:r>
              <a:rPr lang="cs-CZ" sz="2600" b="1" dirty="0">
                <a:solidFill>
                  <a:srgbClr val="FF0000"/>
                </a:solidFill>
              </a:rPr>
              <a:t>15. května 2025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dirty="0"/>
              <a:t>Pokud nelze  přijmout všechny úspěšné uchazeče, rozhoduje jejich pořadí;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Důsledek prioritizace </a:t>
            </a:r>
            <a:r>
              <a:rPr lang="cs-CZ" sz="2600" dirty="0"/>
              <a:t>- uchazeč </a:t>
            </a:r>
            <a:r>
              <a:rPr lang="cs-CZ" sz="2600" b="1" u="sng" dirty="0">
                <a:solidFill>
                  <a:srgbClr val="FF0000"/>
                </a:solidFill>
              </a:rPr>
              <a:t>je přijat do jediného oboru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(který        v přihlášce upřednostnil), </a:t>
            </a:r>
            <a:r>
              <a:rPr lang="cs-CZ" sz="2600" b="1" u="sng" dirty="0">
                <a:solidFill>
                  <a:srgbClr val="FF0000"/>
                </a:solidFill>
              </a:rPr>
              <a:t>do ostatních oborů není přijat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Rozhodnutí o přijetí či nepřijetí </a:t>
            </a:r>
            <a:r>
              <a:rPr lang="cs-CZ" sz="2600" dirty="0"/>
              <a:t>bude uchazečům </a:t>
            </a:r>
            <a:r>
              <a:rPr lang="cs-CZ" sz="2600" b="1" dirty="0"/>
              <a:t>oznámeno zveřejněním seznamu </a:t>
            </a:r>
            <a:r>
              <a:rPr lang="cs-CZ" sz="2600" dirty="0"/>
              <a:t>- </a:t>
            </a:r>
            <a:r>
              <a:rPr lang="cs-CZ" sz="2600" b="1" u="sng" dirty="0">
                <a:solidFill>
                  <a:srgbClr val="FF0000"/>
                </a:solidFill>
              </a:rPr>
              <a:t>rozhodnutí se 1. a 2. kole nevyhotovuje         v písemné formě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Vzdání se práva na přijetí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nová možnost, jak zvrátit přijetí v 1. kole (volné místo se obsazuje až v dalších kolech přijímacího řízení); pokud     v rámci 1. kola není uchazeč přijat, může se účastnit dalších kol přijímacího řízení;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Odvolání</a:t>
            </a:r>
            <a:r>
              <a:rPr lang="cs-CZ" sz="2600" dirty="0"/>
              <a:t> - možnost podání odvolání do 3. pracovních dnů po zveřejnění seznamu, smysl má pouze v případě pochybení řízení.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970960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Výsledek přijímacího řízení</a:t>
            </a:r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7097</TotalTime>
  <Words>1438</Words>
  <Application>Microsoft Office PowerPoint</Application>
  <PresentationFormat>Širokoúhlá obrazovka</PresentationFormat>
  <Paragraphs>139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Calibri</vt:lpstr>
      <vt:lpstr>Degular</vt:lpstr>
      <vt:lpstr>Wingdings</vt:lpstr>
      <vt:lpstr>Motiv Office</vt:lpstr>
      <vt:lpstr> PŘIJÍMACÍ ŘÍZENÍ PRO ŠKOLNÍ ROK   2025/2026 </vt:lpstr>
      <vt:lpstr>Důležité změny v přijímacím řízení od šk. roku 2024/2025</vt:lpstr>
      <vt:lpstr>Změny v přijímacím řízení od šk. roku 2023/2024</vt:lpstr>
      <vt:lpstr>Právní předpisy</vt:lpstr>
      <vt:lpstr>Termíny jednotných přijímacích zkoušek</vt:lpstr>
      <vt:lpstr>Přihlášky</vt:lpstr>
      <vt:lpstr>Možnosti podání přihlášky </vt:lpstr>
      <vt:lpstr>Jednotná přijímací zkouška  </vt:lpstr>
      <vt:lpstr>Výsledek přijímacího řízení</vt:lpstr>
      <vt:lpstr>2. kolo přijímacího řízení  </vt:lpstr>
      <vt:lpstr>3. a další kola přijímacího řízení  </vt:lpstr>
      <vt:lpstr>Forma JPZ u uchazečů se SVP a osob podle        § 20 odst. 4; uchazeči z Ukrajiny </vt:lpstr>
      <vt:lpstr>Podpora odborného vzdělávání</vt:lpstr>
      <vt:lpstr>Informační zdroje</vt:lpstr>
      <vt:lpstr>  Děkujeme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Vašíčková Daniela</cp:lastModifiedBy>
  <cp:revision>205</cp:revision>
  <cp:lastPrinted>2022-09-21T11:34:27Z</cp:lastPrinted>
  <dcterms:created xsi:type="dcterms:W3CDTF">2021-08-21T22:30:26Z</dcterms:created>
  <dcterms:modified xsi:type="dcterms:W3CDTF">2024-11-05T09:57:19Z</dcterms:modified>
</cp:coreProperties>
</file>